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1"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8" r:id="rId57"/>
    <p:sldId id="312" r:id="rId58"/>
    <p:sldId id="313" r:id="rId59"/>
    <p:sldId id="314" r:id="rId60"/>
    <p:sldId id="315" r:id="rId61"/>
    <p:sldId id="316" r:id="rId62"/>
    <p:sldId id="317" r:id="rId63"/>
    <p:sldId id="319" r:id="rId6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1HiqDqMriDvHAJKJizHRg==" hashData="HfXTmeArOTxbUEHoI3C/8ek9Ff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50" autoAdjust="0"/>
  </p:normalViewPr>
  <p:slideViewPr>
    <p:cSldViewPr>
      <p:cViewPr varScale="1">
        <p:scale>
          <a:sx n="51" d="100"/>
          <a:sy n="51" d="100"/>
        </p:scale>
        <p:origin x="-123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BE87A64B-FC58-490F-BDE0-6A4B614FB647}" type="datetimeFigureOut">
              <a:rPr lang="tr-TR" smtClean="0"/>
              <a:pPr/>
              <a:t>04.04.2017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13E1AE0-C898-411C-AA14-6B4243857F4A}"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E87A64B-FC58-490F-BDE0-6A4B614FB647}" type="datetimeFigureOut">
              <a:rPr lang="tr-TR" smtClean="0"/>
              <a:pPr/>
              <a:t>04.04.2017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13E1AE0-C898-411C-AA14-6B4243857F4A}"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1"/>
            <a:ext cx="9144000" cy="2348879"/>
          </a:xfrm>
        </p:spPr>
        <p:txBody>
          <a:bodyPr>
            <a:normAutofit fontScale="90000"/>
          </a:bodyPr>
          <a:lstStyle/>
          <a:p>
            <a:pPr algn="ctr"/>
            <a:r>
              <a:rPr lang="tr-TR" sz="6700" b="1" dirty="0" smtClean="0">
                <a:solidFill>
                  <a:srgbClr val="FF0000"/>
                </a:solidFill>
              </a:rPr>
              <a:t>                                             HOŞ GELDİNİZ</a:t>
            </a:r>
            <a:r>
              <a:rPr lang="tr-TR" b="1" dirty="0" smtClean="0">
                <a:solidFill>
                  <a:srgbClr val="FF0000"/>
                </a:solidFill>
              </a:rPr>
              <a:t/>
            </a:r>
            <a:br>
              <a:rPr lang="tr-TR" b="1" dirty="0" smtClean="0">
                <a:solidFill>
                  <a:srgbClr val="FF0000"/>
                </a:solidFill>
              </a:rPr>
            </a:br>
            <a:r>
              <a:rPr lang="tr-TR" b="1" dirty="0" smtClean="0"/>
              <a:t/>
            </a:r>
            <a:br>
              <a:rPr lang="tr-TR" b="1" dirty="0" smtClean="0"/>
            </a:br>
            <a:r>
              <a:rPr lang="tr-TR" b="1" dirty="0" smtClean="0">
                <a:solidFill>
                  <a:srgbClr val="00B050"/>
                </a:solidFill>
              </a:rPr>
              <a:t>ACİL </a:t>
            </a:r>
            <a:r>
              <a:rPr lang="tr-TR" b="1" dirty="0">
                <a:solidFill>
                  <a:srgbClr val="00B050"/>
                </a:solidFill>
              </a:rPr>
              <a:t>DURUM BİLGİ GİRİŞ EKRANI</a:t>
            </a:r>
            <a:endParaRPr lang="tr-TR" dirty="0">
              <a:solidFill>
                <a:srgbClr val="00B050"/>
              </a:solidFill>
            </a:endParaRPr>
          </a:p>
        </p:txBody>
      </p:sp>
      <p:sp>
        <p:nvSpPr>
          <p:cNvPr id="3" name="2 Alt Başlık"/>
          <p:cNvSpPr>
            <a:spLocks noGrp="1"/>
          </p:cNvSpPr>
          <p:nvPr>
            <p:ph type="subTitle" idx="1"/>
          </p:nvPr>
        </p:nvSpPr>
        <p:spPr>
          <a:xfrm>
            <a:off x="0" y="2492896"/>
            <a:ext cx="4932040" cy="4365104"/>
          </a:xfrm>
        </p:spPr>
        <p:txBody>
          <a:bodyPr>
            <a:normAutofit lnSpcReduction="10000"/>
          </a:bodyPr>
          <a:lstStyle/>
          <a:p>
            <a:pPr lvl="0"/>
            <a:r>
              <a:rPr lang="tr-TR" sz="4300" dirty="0" smtClean="0">
                <a:solidFill>
                  <a:srgbClr val="0070C0"/>
                </a:solidFill>
              </a:rPr>
              <a:t>1.Adım</a:t>
            </a:r>
            <a:r>
              <a:rPr lang="tr-TR" sz="4300" dirty="0">
                <a:solidFill>
                  <a:srgbClr val="0070C0"/>
                </a:solidFill>
              </a:rPr>
              <a:t>: </a:t>
            </a:r>
            <a:r>
              <a:rPr lang="tr-TR" sz="4300" dirty="0" smtClean="0">
                <a:solidFill>
                  <a:srgbClr val="0070C0"/>
                </a:solidFill>
              </a:rPr>
              <a:t>Destek Elemanları </a:t>
            </a:r>
            <a:r>
              <a:rPr lang="tr-TR" sz="4300" dirty="0">
                <a:solidFill>
                  <a:srgbClr val="0070C0"/>
                </a:solidFill>
              </a:rPr>
              <a:t>kısmına Acil Durum Ekip Başkanları Yazılacak. Acil durum ekip listeleri girilecek</a:t>
            </a:r>
            <a:r>
              <a:rPr lang="tr-TR" dirty="0"/>
              <a:t>.</a:t>
            </a:r>
          </a:p>
          <a:p>
            <a:r>
              <a:rPr lang="tr-TR" dirty="0"/>
              <a:t> </a:t>
            </a:r>
          </a:p>
        </p:txBody>
      </p:sp>
      <p:pic>
        <p:nvPicPr>
          <p:cNvPr id="1026" name="Picture 2"/>
          <p:cNvPicPr>
            <a:picLocks noChangeAspect="1" noChangeArrowheads="1"/>
          </p:cNvPicPr>
          <p:nvPr/>
        </p:nvPicPr>
        <p:blipFill>
          <a:blip r:embed="rId2" cstate="print"/>
          <a:srcRect/>
          <a:stretch>
            <a:fillRect/>
          </a:stretch>
        </p:blipFill>
        <p:spPr bwMode="auto">
          <a:xfrm>
            <a:off x="4427984" y="2348880"/>
            <a:ext cx="4481066" cy="450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İŞ KAZASI/Uygulanacak Tahliye Yöntemleri</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1.İş kazasına uğrayan personele ilk müdahaleyi yapınız.</a:t>
            </a:r>
          </a:p>
          <a:p>
            <a:r>
              <a:rPr lang="tr-TR" dirty="0" smtClean="0"/>
              <a:t>2.Yapılan ilk müdahaleden sonra sağlık kontrolü için, hastaneye veya sağlık ocağına götürülmesini sağlayınız.</a:t>
            </a:r>
          </a:p>
          <a:p>
            <a:r>
              <a:rPr lang="tr-TR" dirty="0" smtClean="0"/>
              <a:t>3.Ağır yaralanmalarda, ambulans </a:t>
            </a:r>
            <a:r>
              <a:rPr lang="tr-TR" dirty="0" err="1" smtClean="0"/>
              <a:t>cağır</a:t>
            </a:r>
            <a:r>
              <a:rPr lang="tr-TR" dirty="0" smtClean="0"/>
              <a:t> ve yaralıyı en kısa zamanda hastaneye ulaştırınız</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dirty="0" smtClean="0"/>
              <a:t>4.ADIM</a:t>
            </a:r>
            <a:br>
              <a:rPr lang="tr-TR" dirty="0" smtClean="0"/>
            </a:br>
            <a:r>
              <a:rPr lang="tr-TR" dirty="0" smtClean="0"/>
              <a:t>Seçinizden patlama seçilir.</a:t>
            </a:r>
            <a:br>
              <a:rPr lang="tr-TR" dirty="0" smtClean="0"/>
            </a:br>
            <a:r>
              <a:rPr lang="tr-TR" dirty="0" smtClean="0"/>
              <a:t> </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PATLAMA/Alınacak Önleyici ve Sınırlandırıcı Tedbirler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 Parlama ve patlamaya karşı gerekli güvenlik önlemleri alınacaktır.</a:t>
            </a:r>
          </a:p>
          <a:p>
            <a:r>
              <a:rPr lang="tr-TR" dirty="0" smtClean="0"/>
              <a:t>2.Bu tür maddeler ezilmeyen ve hasara uğramayan korunaklarda korunacaktır.</a:t>
            </a:r>
          </a:p>
          <a:p>
            <a:r>
              <a:rPr lang="tr-TR" dirty="0" smtClean="0"/>
              <a:t>3.Parlayıcı ve patlayıcıların saklandığı yerlere giriş çıkışlar özel olarak eğitilmiş kişiler haricinde yasaklanacaktır.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76672"/>
            <a:ext cx="8229600" cy="1143000"/>
          </a:xfrm>
        </p:spPr>
        <p:txBody>
          <a:bodyPr>
            <a:normAutofit fontScale="90000"/>
          </a:bodyPr>
          <a:lstStyle/>
          <a:p>
            <a:r>
              <a:rPr lang="tr-TR" dirty="0" smtClean="0">
                <a:solidFill>
                  <a:srgbClr val="FF0000"/>
                </a:solidFill>
              </a:rPr>
              <a:t>PATLAMA/Uygulanacak Müdahale Yöntemleri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1. Telaşlanmayınız, parlama ve patlama esnasında çevrenize ve sorumlu kişilere duyurunuz.</a:t>
            </a:r>
          </a:p>
          <a:p>
            <a:r>
              <a:rPr lang="tr-TR" dirty="0" smtClean="0"/>
              <a:t>2. Parlama ve patlama tehlikesinde koşuşturmayı ve paniği engelleyiniz. Tüm personeli toplanma bölgesinde toplayınız.</a:t>
            </a:r>
          </a:p>
          <a:p>
            <a:r>
              <a:rPr lang="tr-TR" dirty="0" smtClean="0"/>
              <a:t>3. Doğalgaz vanalarını, elektrik şalterlerini, kapı ve pencereleri kapatınız.</a:t>
            </a:r>
          </a:p>
          <a:p>
            <a:r>
              <a:rPr lang="tr-TR" dirty="0" smtClean="0"/>
              <a:t>4. Yanıcı ve patlayıcı maddeleri uzaklaştırınız. Bunları yaparken kendinizi ve başkalarını tehlikeye atmayınız.</a:t>
            </a:r>
          </a:p>
          <a:p>
            <a:r>
              <a:rPr lang="tr-TR" dirty="0" smtClean="0"/>
              <a:t>5. İtfaiye gelinceye kadar Acil Durum Ekipmanlarını kullanma talimatına uygun olarak yangını söndürmeye çalışınız. İtfaiye geldikten sonra İtfaiye ekibinin emrine giriniz.</a:t>
            </a:r>
          </a:p>
          <a:p>
            <a:r>
              <a:rPr lang="tr-TR" dirty="0" smtClean="0"/>
              <a:t>6. Önce canlıları ve daha sonra kıymetli eşya ve dokümanları kurtarınız.</a:t>
            </a:r>
          </a:p>
          <a:p>
            <a:r>
              <a:rPr lang="tr-TR" dirty="0" smtClean="0"/>
              <a:t>7. Görevlilerden başka kişilerin yangın sahasına girmesine engel olunuz.</a:t>
            </a:r>
          </a:p>
          <a:p>
            <a:r>
              <a:rPr lang="tr-TR" dirty="0" smtClean="0"/>
              <a:t>8.Yaralılara ilkyardım müdahalesini yapınız.</a:t>
            </a:r>
          </a:p>
          <a:p>
            <a:r>
              <a:rPr lang="tr-TR" dirty="0" smtClean="0"/>
              <a:t>9. Olayın olduğu bölgeye koruma bandı çekerek personelin girişini engelleyin.</a:t>
            </a:r>
          </a:p>
          <a:p>
            <a:r>
              <a:rPr lang="tr-TR" dirty="0" smtClean="0"/>
              <a:t>10. Patlama sonrası yangın çıkmamış ise, Acil Durum Ekibinin talimatına göre hareket et.</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PATLAMA/Uygulanacak Tahliye Yöntemleri</a:t>
            </a:r>
            <a:endParaRPr lang="tr-TR"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tr-TR" dirty="0" smtClean="0"/>
              <a:t>a) Binada bir parlama ve patlama meydana gelmişse, binayı en kısa sürede ve sakin şekilde terk ediniz.</a:t>
            </a:r>
          </a:p>
          <a:p>
            <a:r>
              <a:rPr lang="tr-TR" dirty="0" smtClean="0"/>
              <a:t>b) Dolaplardan ya da tavandan bir şeyler düşüyorsa, sağlam bir masanın yanında cenin pozisyonu alınız.</a:t>
            </a:r>
          </a:p>
          <a:p>
            <a:r>
              <a:rPr lang="tr-TR" dirty="0" smtClean="0"/>
              <a:t>c ) Eğer yangın çıkmışsa; yere yakın durunuz ve binayı en hızlı şekilde terk ediniz. Islak bir bezle ağzınızı burnunuzu kapayınız. Kapalı bir kapıya yaklaşırken, elinizin tersini kapıyı kontrol etmek için kullanınız. Eğer kapı sıcak değilse vücudunuzla destekleyerek kapıyı yavaşça açınız. Eğer kapı dokunulmayacak kadar sıcaksa, acil çıkış kapılarını kullanınız.</a:t>
            </a:r>
          </a:p>
          <a:p>
            <a:r>
              <a:rPr lang="tr-TR" dirty="0" smtClean="0"/>
              <a:t>d)Yaralılara ilkyardım müdahalesini yapınız.</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lgn="ctr"/>
            <a:r>
              <a:rPr lang="tr-TR" dirty="0" smtClean="0"/>
              <a:t/>
            </a:r>
            <a:br>
              <a:rPr lang="tr-TR" dirty="0" smtClean="0"/>
            </a:br>
            <a:r>
              <a:rPr lang="tr-TR" dirty="0" smtClean="0">
                <a:solidFill>
                  <a:srgbClr val="FF0000"/>
                </a:solidFill>
              </a:rPr>
              <a:t>5.ADIM</a:t>
            </a:r>
            <a:br>
              <a:rPr lang="tr-TR" dirty="0" smtClean="0">
                <a:solidFill>
                  <a:srgbClr val="FF0000"/>
                </a:solidFill>
              </a:rPr>
            </a:br>
            <a:r>
              <a:rPr lang="tr-TR" dirty="0" smtClean="0">
                <a:solidFill>
                  <a:srgbClr val="FF0000"/>
                </a:solidFill>
              </a:rPr>
              <a:t>Sabotajı Seçiniz</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SABOTAJ/Alınacak Önleyici ve Sınırlandırıcı Tedbirler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1.Sabotaja karşı her türlü bilgilendirme ve eğitimler çalışanlara verilecektir.</a:t>
            </a:r>
          </a:p>
          <a:p>
            <a:r>
              <a:rPr lang="tr-TR" dirty="0" smtClean="0"/>
              <a:t>2. Koruma ve güvenlik </a:t>
            </a:r>
            <a:r>
              <a:rPr lang="tr-TR" dirty="0" err="1" smtClean="0"/>
              <a:t>tetbirleri</a:t>
            </a:r>
            <a:r>
              <a:rPr lang="tr-TR" dirty="0" smtClean="0"/>
              <a:t> alınacaktır.</a:t>
            </a:r>
          </a:p>
          <a:p>
            <a:r>
              <a:rPr lang="tr-TR" dirty="0" smtClean="0"/>
              <a:t>3.Kamu kurum ve kuruluşlarca verilen hizmet eğitimleri alınacaktır.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t>
            </a:r>
            <a:r>
              <a:rPr lang="tr-TR" dirty="0" smtClean="0">
                <a:solidFill>
                  <a:srgbClr val="FF0000"/>
                </a:solidFill>
              </a:rPr>
              <a:t>SABOTAJ/Uygulanacak Müdahale Yöntemleri</a:t>
            </a:r>
            <a:endParaRPr lang="tr-TR" dirty="0">
              <a:solidFill>
                <a:srgbClr val="FF0000"/>
              </a:solidFill>
            </a:endParaRPr>
          </a:p>
        </p:txBody>
      </p:sp>
      <p:sp>
        <p:nvSpPr>
          <p:cNvPr id="3" name="2 İçerik Yer Tutucusu"/>
          <p:cNvSpPr>
            <a:spLocks noGrp="1"/>
          </p:cNvSpPr>
          <p:nvPr>
            <p:ph idx="1"/>
          </p:nvPr>
        </p:nvSpPr>
        <p:spPr/>
        <p:txBody>
          <a:bodyPr>
            <a:normAutofit fontScale="55000" lnSpcReduction="20000"/>
          </a:bodyPr>
          <a:lstStyle/>
          <a:p>
            <a:r>
              <a:rPr lang="tr-TR" dirty="0" smtClean="0"/>
              <a:t>1. Bomba İhbarı Alırsanız;</a:t>
            </a:r>
          </a:p>
          <a:p>
            <a:r>
              <a:rPr lang="tr-TR" dirty="0" smtClean="0"/>
              <a:t>a)  Arayan kişiden alabileceğiniz kadar çok bilgi alınız. Arayan kişiyi, dediklerini kaydedebilmek a)için telefonda tutmaya çalışınız. Polisi ve işvereni haberdar ediniz.</a:t>
            </a:r>
          </a:p>
          <a:p>
            <a:r>
              <a:rPr lang="tr-TR" dirty="0" smtClean="0"/>
              <a:t>b)Bomba ihbarını aldıktan sonra, şüpheli hiçbir pakete dokunmayınız. Şüpheli paketin etrafını boşaltınız ve polise haber veriniz. Binayı tahliye ederken pencerelerin önünde durmaktan ve diğer tehlike potansiyeli bulunan alanlardan kaçınınız. Acil durum ekiplerinin caddeleri kullanmalarını engellemeyiniz.</a:t>
            </a:r>
          </a:p>
          <a:p>
            <a:r>
              <a:rPr lang="tr-TR" dirty="0" smtClean="0"/>
              <a:t>2. Bina Patlamaları Sırasında;</a:t>
            </a:r>
          </a:p>
          <a:p>
            <a:r>
              <a:rPr lang="tr-TR" dirty="0" smtClean="0"/>
              <a:t>a) Binada bir patlama meydana gelmişse, binayı en kısa sürede ve sakin şekilde terk ediniz.</a:t>
            </a:r>
          </a:p>
          <a:p>
            <a:r>
              <a:rPr lang="tr-TR" dirty="0" smtClean="0"/>
              <a:t>b) Dolaplardan ya da tavandan bir şeyler düşüyorsa, sağlam bir masanın yanında cenin pozisyonu alınız.</a:t>
            </a:r>
          </a:p>
          <a:p>
            <a:r>
              <a:rPr lang="tr-TR" dirty="0" smtClean="0"/>
              <a:t>c ) Eğer yangın çıkmışsa; yere yakın durunuz ve binayı en hızlı şekilde terk ediniz. Islak bir bezle ağzınızı burnunuzu kapayınız. Kapalı bir kapıya yaklaşırken, elinizin tersini kapıyı kontrol etmek için kullanınız. Eğer kapı sıcak değilse vücudunuzla destekleyerek kapıyı yavaşça açınız. Eğer kapı dokunulmayacak kadar sıcaksa,</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SABOTAJ/Uygulanacak Tahliye Yöntemleri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 tahliye ekiplerince öncelik sırasına göre ağır-orta -hafif olmak kaydı ile kazazedelerin tahliyesi yapılacaktır.</a:t>
            </a:r>
          </a:p>
          <a:p>
            <a:r>
              <a:rPr lang="tr-TR" dirty="0" smtClean="0"/>
              <a:t>2.tahliyeler acil çıkış yerlerinde sağlanacaktır.</a:t>
            </a:r>
          </a:p>
          <a:p>
            <a:r>
              <a:rPr lang="tr-TR" dirty="0" smtClean="0"/>
              <a:t>3.ilk yardıma ihtiyaç duyulursa mutlaka ilk yardım sağlanacaktır.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7.ADIM</a:t>
            </a:r>
            <a:br>
              <a:rPr lang="tr-TR" dirty="0" smtClean="0">
                <a:solidFill>
                  <a:srgbClr val="FF0000"/>
                </a:solidFill>
              </a:rPr>
            </a:br>
            <a:r>
              <a:rPr lang="tr-TR" dirty="0" smtClean="0">
                <a:solidFill>
                  <a:srgbClr val="FF0000"/>
                </a:solidFill>
              </a:rPr>
              <a:t>Sel’i Tıklayınız</a:t>
            </a:r>
            <a:r>
              <a:rPr lang="tr-TR" dirty="0" smtClean="0"/>
              <a:t/>
            </a:r>
            <a:br>
              <a:rPr lang="tr-TR" dirty="0" smtClean="0"/>
            </a:b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91264" cy="1417638"/>
          </a:xfrm>
        </p:spPr>
        <p:txBody>
          <a:bodyPr>
            <a:normAutofit/>
          </a:bodyPr>
          <a:lstStyle/>
          <a:p>
            <a:pPr algn="ctr"/>
            <a:r>
              <a:rPr lang="tr-TR" dirty="0" smtClean="0">
                <a:solidFill>
                  <a:srgbClr val="FF0000"/>
                </a:solidFill>
              </a:rPr>
              <a:t>YANGINLA MÜCADELE /SÖNDÜRME EKİBİ</a:t>
            </a:r>
            <a:endParaRPr lang="tr-TR"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SEL/Alınacak Önleyici ve Sınırlandırıcı Tedbirler</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1.Sel vb. durumlar için çalışanlara eğitimler verilecektir.</a:t>
            </a:r>
          </a:p>
          <a:p>
            <a:r>
              <a:rPr lang="tr-TR" dirty="0" smtClean="0"/>
              <a:t>2. Bu durumlar için acil durum ekipleri oluşturularak gerekli eğitimleri verilecektir.</a:t>
            </a:r>
          </a:p>
          <a:p>
            <a:r>
              <a:rPr lang="tr-TR" dirty="0" smtClean="0"/>
              <a:t>3.Arama ,kurtarma ve tahliye için araç ve </a:t>
            </a:r>
            <a:r>
              <a:rPr lang="tr-TR" dirty="0" err="1" smtClean="0"/>
              <a:t>gerçler</a:t>
            </a:r>
            <a:r>
              <a:rPr lang="tr-TR" dirty="0" smtClean="0"/>
              <a:t> hazır olacaktır.</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SEL/Uygulanacak Müdahale Yöntemleri</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r>
              <a:rPr lang="tr-TR" dirty="0" smtClean="0"/>
              <a:t>1. Telaşlanmayınız; Eğer sel veya su baskını çok şiddetli ve büyük ise durumu çevrenize ve sorumlu kişilere duyurunuz.</a:t>
            </a:r>
          </a:p>
          <a:p>
            <a:r>
              <a:rPr lang="tr-TR" dirty="0" smtClean="0"/>
              <a:t>2. Olayın olduğu bölüm personelini toplanma bölgesinde toplayınız.</a:t>
            </a:r>
          </a:p>
          <a:p>
            <a:r>
              <a:rPr lang="tr-TR" dirty="0" smtClean="0"/>
              <a:t>3. Trafodan enerjiyi kesiniz ve gaz vanalarını kapalı duruma getiriniz.</a:t>
            </a:r>
          </a:p>
          <a:p>
            <a:r>
              <a:rPr lang="tr-TR" dirty="0" smtClean="0"/>
              <a:t>4. Olay kontrol edilemeyecek şiddette ise Sivil Savunmaya haber veriniz.</a:t>
            </a:r>
          </a:p>
          <a:p>
            <a:r>
              <a:rPr lang="tr-TR" dirty="0" smtClean="0"/>
              <a:t>5. Açık pencere ve kapıları kapatarak yayılmasını engelleyin.</a:t>
            </a:r>
          </a:p>
          <a:p>
            <a:r>
              <a:rPr lang="tr-TR" dirty="0" smtClean="0"/>
              <a:t>6. Önce canlıları ve daha sonra kıymetli eşya ve dokümanları kurtarınız.</a:t>
            </a:r>
          </a:p>
          <a:p>
            <a:r>
              <a:rPr lang="tr-TR" dirty="0" smtClean="0"/>
              <a:t>7.Yaralılara ilkyardım müdahalesini yapınız.</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SEL/Uygulanacak Tahliye Yöntemleri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1.Tahliye ekipleri binada hazır olacaklar. Kamu kurum ve kuruluşlarına tahliyede yardımcı olacaklar.  </a:t>
            </a:r>
          </a:p>
          <a:p>
            <a:r>
              <a:rPr lang="tr-TR" dirty="0" smtClean="0"/>
              <a:t>2.Yaralılar öncelikle olmak kaydı ile sakin ve teker teker toplanma yerlerine sevki sağlanacaktır.  </a:t>
            </a:r>
          </a:p>
          <a:p>
            <a:r>
              <a:rPr lang="tr-TR" dirty="0" smtClean="0"/>
              <a:t>3.Sayımları tutularak sağlıklı veriler yetkililere bildirilecektir.  </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lgn="ctr"/>
            <a:r>
              <a:rPr lang="tr-TR" dirty="0" smtClean="0">
                <a:solidFill>
                  <a:srgbClr val="FF0000"/>
                </a:solidFill>
              </a:rPr>
              <a:t>7.ADIM</a:t>
            </a:r>
            <a:br>
              <a:rPr lang="tr-TR" dirty="0" smtClean="0">
                <a:solidFill>
                  <a:srgbClr val="FF0000"/>
                </a:solidFill>
              </a:rPr>
            </a:br>
            <a:r>
              <a:rPr lang="tr-TR" dirty="0" smtClean="0">
                <a:solidFill>
                  <a:srgbClr val="FF0000"/>
                </a:solidFill>
              </a:rPr>
              <a:t>Yangını Tıklayınız</a:t>
            </a:r>
            <a:r>
              <a:rPr lang="tr-TR" dirty="0" smtClean="0"/>
              <a:t/>
            </a:r>
            <a:br>
              <a:rPr lang="tr-TR" dirty="0" smtClean="0"/>
            </a:b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YANGIN/Alınacak Önleyici ve Sınırlandırıcı Tedbirler</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1.Yangından korunma ve güvenlik tedbirleri alınacaktır.  </a:t>
            </a:r>
          </a:p>
          <a:p>
            <a:r>
              <a:rPr lang="tr-TR" dirty="0" smtClean="0"/>
              <a:t>2.Yangın söndürme ve ekipman ve aletleri hazırlanacaktır.  </a:t>
            </a:r>
          </a:p>
          <a:p>
            <a:r>
              <a:rPr lang="tr-TR" dirty="0" smtClean="0"/>
              <a:t>3.Yangın söndürme ekiplerine ve çalışanlara söndürme ve müdahale eğitimleri verilecektir.  </a:t>
            </a:r>
          </a:p>
          <a:p>
            <a:r>
              <a:rPr lang="tr-TR" dirty="0" smtClean="0"/>
              <a:t>Pano  oluşturularak yangın hakkında çalışanlarda bu hususta kültür oluşturulacaktır.  </a:t>
            </a:r>
          </a:p>
          <a:p>
            <a:r>
              <a:rPr lang="tr-TR" dirty="0" smtClean="0"/>
              <a:t>4.Yangında kamu ve kurumlarla işbirliği yapılacaktır.  </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YANGIN/Uygulanacak Müdahale Yöntemleri</a:t>
            </a:r>
            <a:endParaRPr lang="tr-TR" dirty="0">
              <a:solidFill>
                <a:srgbClr val="FF0000"/>
              </a:solidFill>
            </a:endParaRPr>
          </a:p>
        </p:txBody>
      </p:sp>
      <p:sp>
        <p:nvSpPr>
          <p:cNvPr id="3" name="2 İçerik Yer Tutucusu"/>
          <p:cNvSpPr>
            <a:spLocks noGrp="1"/>
          </p:cNvSpPr>
          <p:nvPr>
            <p:ph idx="1"/>
          </p:nvPr>
        </p:nvSpPr>
        <p:spPr/>
        <p:txBody>
          <a:bodyPr>
            <a:normAutofit fontScale="55000" lnSpcReduction="20000"/>
          </a:bodyPr>
          <a:lstStyle/>
          <a:p>
            <a:r>
              <a:rPr lang="tr-TR" dirty="0" smtClean="0"/>
              <a:t>1. Telaşlanmayınız, yangını çevrenize ve sorumlu kişilere duyurunuz.</a:t>
            </a:r>
          </a:p>
          <a:p>
            <a:r>
              <a:rPr lang="tr-TR" dirty="0" smtClean="0"/>
              <a:t>2. Eğer yangın kendi imkanlarınızla söndüremeyecek kadar büyük ise; en kısa ve doğru olarak adrese, yangın cinsini      (elektrik, bina, akaryakıt vb) belirtmek suretiyle itfaiyeye haber veriniz.</a:t>
            </a:r>
          </a:p>
          <a:p>
            <a:r>
              <a:rPr lang="tr-TR" dirty="0" smtClean="0"/>
              <a:t>3. Doğalgaz vanalarını, elektrik şalterlerini, kapı ve pencereleri kapatınız.</a:t>
            </a:r>
          </a:p>
          <a:p>
            <a:r>
              <a:rPr lang="tr-TR" dirty="0" smtClean="0"/>
              <a:t>4. Yanıcı maddeleri uzaklaştırınız. Bunları yaparken kendinizi ve başkalarını tehlikeye atmayınız.</a:t>
            </a:r>
          </a:p>
          <a:p>
            <a:r>
              <a:rPr lang="tr-TR" dirty="0" smtClean="0"/>
              <a:t>5. Yangın tehlikesinde koşuşturmayı ve paniği engelleyiniz. Tüm personeli toplanma bölgesinde toplayınız.</a:t>
            </a:r>
          </a:p>
          <a:p>
            <a:r>
              <a:rPr lang="tr-TR" dirty="0" smtClean="0"/>
              <a:t>6. İtfaiye gelinceye kadar Acil Durum Ekipmanları kullanma talimatına uygun olarak yangını söndürmeye çalışınız. İtfaiye geldikten sonra İtfaiye ekibinin emrine giriniz.</a:t>
            </a:r>
          </a:p>
          <a:p>
            <a:r>
              <a:rPr lang="tr-TR" dirty="0" smtClean="0"/>
              <a:t>7. Görevlilerden başka kişilerin yangın sahasına girmesine engel olunuz.</a:t>
            </a:r>
          </a:p>
          <a:p>
            <a:r>
              <a:rPr lang="tr-TR" dirty="0" smtClean="0"/>
              <a:t>8. Önce canlıları ve daha sonra kıymetli eşya ve dokümanları kurtarınız.</a:t>
            </a:r>
          </a:p>
          <a:p>
            <a:r>
              <a:rPr lang="tr-TR" dirty="0" smtClean="0"/>
              <a:t>9.Yaralılara ilkyardım müdahalesini yapınız.</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YANGIN/Uygulanacak Tahliye Yöntemler</a:t>
            </a:r>
            <a:r>
              <a:rPr lang="tr-TR" dirty="0" smtClean="0"/>
              <a:t>i</a:t>
            </a:r>
            <a:endParaRPr lang="tr-TR" dirty="0"/>
          </a:p>
        </p:txBody>
      </p:sp>
      <p:sp>
        <p:nvSpPr>
          <p:cNvPr id="3" name="2 İçerik Yer Tutucusu"/>
          <p:cNvSpPr>
            <a:spLocks noGrp="1"/>
          </p:cNvSpPr>
          <p:nvPr>
            <p:ph idx="1"/>
          </p:nvPr>
        </p:nvSpPr>
        <p:spPr/>
        <p:txBody>
          <a:bodyPr>
            <a:normAutofit/>
          </a:bodyPr>
          <a:lstStyle/>
          <a:p>
            <a:r>
              <a:rPr lang="tr-TR" dirty="0" smtClean="0"/>
              <a:t>1.Tahliye  ekipleri binada hazır olacaklar.  Kamu kurum ve kuruluşlarına tahliyede yardımcı olacaklar.  </a:t>
            </a:r>
          </a:p>
          <a:p>
            <a:r>
              <a:rPr lang="tr-TR" dirty="0" smtClean="0"/>
              <a:t>2.Yaralılar öncelikle olmak kaydı ile sakin ve teker teker toplanma yerlerine sevki sağlanacaktır.  </a:t>
            </a:r>
          </a:p>
          <a:p>
            <a:r>
              <a:rPr lang="tr-TR" dirty="0" smtClean="0"/>
              <a:t>3.Sayımları tutularak sağlıklı veriler yetkililere bildirilecektir.  </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8 .ADIM</a:t>
            </a:r>
            <a:br>
              <a:rPr lang="tr-TR" dirty="0" smtClean="0">
                <a:solidFill>
                  <a:srgbClr val="FF0000"/>
                </a:solidFill>
              </a:rPr>
            </a:br>
            <a:r>
              <a:rPr lang="tr-TR" dirty="0" smtClean="0">
                <a:solidFill>
                  <a:srgbClr val="FF0000"/>
                </a:solidFill>
              </a:rPr>
              <a:t>Fırtınayı Tıklayınız</a:t>
            </a:r>
            <a:endParaRPr lang="tr-TR" dirty="0">
              <a:solidFill>
                <a:srgbClr val="FF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043608" y="1739936"/>
            <a:ext cx="8100392"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FIRTINA/Alınacak Önleyici ve Sınırlandırıcı Tedbirler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1.Fırtına vb. durumlar için çalışanlara eğitimler verilecektir.</a:t>
            </a:r>
          </a:p>
          <a:p>
            <a:r>
              <a:rPr lang="tr-TR" dirty="0" smtClean="0"/>
              <a:t>2. bu durumlar için acil durum ekipleri oluşturularak gerekli eğitimleri verilecektir.</a:t>
            </a:r>
          </a:p>
          <a:p>
            <a:r>
              <a:rPr lang="tr-TR" dirty="0" smtClean="0"/>
              <a:t>3.arama ,kurtarma ve tahliye için araç ve </a:t>
            </a:r>
            <a:r>
              <a:rPr lang="tr-TR" dirty="0" err="1" smtClean="0"/>
              <a:t>gerçler</a:t>
            </a:r>
            <a:r>
              <a:rPr lang="tr-TR" dirty="0" smtClean="0"/>
              <a:t> hazır olacaktır.</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FIRTINA/Uygulanacak Müdahale Yöntemleri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1. Telaşlanmayınız; Fırtına çok şiddetli ve büyük ise durumu çevrenize ve sorumlu kişilere duyurunuz.</a:t>
            </a:r>
          </a:p>
          <a:p>
            <a:r>
              <a:rPr lang="tr-TR" dirty="0" smtClean="0"/>
              <a:t>2. Olayın olduğu bölüm personelini toplanma bölgesinde toplayınız.</a:t>
            </a:r>
          </a:p>
          <a:p>
            <a:r>
              <a:rPr lang="tr-TR" dirty="0" smtClean="0"/>
              <a:t>3. Trafodan enerjiyi kesiniz ve gaz vanalarını kapalı duruma getiriniz.</a:t>
            </a:r>
          </a:p>
          <a:p>
            <a:r>
              <a:rPr lang="tr-TR" dirty="0" smtClean="0"/>
              <a:t>4. Olay kontrol edilemeyecek şiddette ise Sivil Savunmaya haber veriniz.</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lgn="ctr"/>
            <a:r>
              <a:rPr lang="tr-TR" dirty="0" smtClean="0">
                <a:solidFill>
                  <a:srgbClr val="FF0000"/>
                </a:solidFill>
              </a:rPr>
              <a:t>2.ADIM</a:t>
            </a:r>
            <a:br>
              <a:rPr lang="tr-TR" dirty="0" smtClean="0">
                <a:solidFill>
                  <a:srgbClr val="FF0000"/>
                </a:solidFill>
              </a:rPr>
            </a:br>
            <a:r>
              <a:rPr lang="tr-TR" dirty="0" smtClean="0">
                <a:solidFill>
                  <a:srgbClr val="FF0000"/>
                </a:solidFill>
              </a:rPr>
              <a:t>Acil durumlara gir.</a:t>
            </a:r>
            <a:endParaRPr lang="tr-TR" dirty="0">
              <a:solidFill>
                <a:srgbClr val="FF0000"/>
              </a:solidFill>
            </a:endParaRPr>
          </a:p>
        </p:txBody>
      </p:sp>
      <p:sp>
        <p:nvSpPr>
          <p:cNvPr id="3" name="2 İçerik Yer Tutucusu"/>
          <p:cNvSpPr>
            <a:spLocks noGrp="1"/>
          </p:cNvSpPr>
          <p:nvPr>
            <p:ph idx="1"/>
          </p:nvPr>
        </p:nvSpPr>
        <p:spPr>
          <a:xfrm>
            <a:off x="457200" y="1600200"/>
            <a:ext cx="4546848" cy="4525963"/>
          </a:xfrm>
        </p:spPr>
        <p:txBody>
          <a:bodyPr/>
          <a:lstStyle/>
          <a:p>
            <a:pPr lvl="0"/>
            <a:r>
              <a:rPr lang="tr-TR" dirty="0" smtClean="0"/>
              <a:t>ADIM</a:t>
            </a:r>
          </a:p>
          <a:p>
            <a:r>
              <a:rPr lang="tr-TR" dirty="0" smtClean="0"/>
              <a:t>Acil durumlara gir.</a:t>
            </a:r>
          </a:p>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FIRTINA/Uygulanacak Tahliye Yöntemleri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1.Tahliye  ekipleri binada hazır olacaklar.  Kamu kurum ve kuruluşlarına tahliyede yardımcı olacaklar.  </a:t>
            </a:r>
          </a:p>
          <a:p>
            <a:r>
              <a:rPr lang="tr-TR" dirty="0" smtClean="0"/>
              <a:t>2.Yaralılar öncelikle olmak kaydı ile sakin ve teker teker toplanma yerlerine sevki sağlanacaktır.  </a:t>
            </a:r>
          </a:p>
          <a:p>
            <a:r>
              <a:rPr lang="tr-TR" dirty="0" smtClean="0"/>
              <a:t>3.Sayımları tutularak sağlıklı veriler yetkililere bildirilecektir.  </a:t>
            </a: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9. ADIM</a:t>
            </a:r>
            <a:br>
              <a:rPr lang="tr-TR" dirty="0" smtClean="0">
                <a:solidFill>
                  <a:srgbClr val="FF0000"/>
                </a:solidFill>
              </a:rPr>
            </a:br>
            <a:r>
              <a:rPr lang="tr-TR" dirty="0" smtClean="0">
                <a:solidFill>
                  <a:srgbClr val="FF0000"/>
                </a:solidFill>
              </a:rPr>
              <a:t>Gıda Zehirlenmesini Tıklayınız</a:t>
            </a:r>
            <a:endParaRPr lang="tr-TR" dirty="0">
              <a:solidFill>
                <a:srgbClr val="FF0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54162"/>
          </a:xfrm>
        </p:spPr>
        <p:txBody>
          <a:bodyPr>
            <a:normAutofit fontScale="90000"/>
          </a:bodyPr>
          <a:lstStyle/>
          <a:p>
            <a:r>
              <a:rPr lang="tr-TR" dirty="0" smtClean="0">
                <a:solidFill>
                  <a:srgbClr val="FF0000"/>
                </a:solidFill>
              </a:rPr>
              <a:t>GIDA ZEHİRLENMESİ/Alınacak Önleyici ve Sınırlandırıcı Tedbirler</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1.Besinleri güvenilir yerlerden satın almaya özen gösterin. Özellikle yaz aylarında dışarıda ve açıkta satılan yiyeceklerin tüketiminden kaçınılmalıdır.</a:t>
            </a:r>
          </a:p>
          <a:p>
            <a:r>
              <a:rPr lang="tr-TR" dirty="0" smtClean="0"/>
              <a:t>2.Hijyen kurallarına uyulduğundan emin olunan ve sirkülasyonu hızlı mekanlar yemek için tercih edin.</a:t>
            </a:r>
          </a:p>
          <a:p>
            <a:r>
              <a:rPr lang="tr-TR" dirty="0" smtClean="0"/>
              <a:t>3.Her türlü gıda maddesi satın alırken etiket bilgisini okuyun, üretim, son kullanma tarihi ve saklama koşullarına dikkat edin.</a:t>
            </a:r>
          </a:p>
          <a:p>
            <a:r>
              <a:rPr lang="tr-TR" dirty="0" smtClean="0"/>
              <a:t>4.Pastörize edilmemiş süt ve süt ürünlerini kesinlikle kullanmayın.</a:t>
            </a:r>
          </a:p>
          <a:p>
            <a:r>
              <a:rPr lang="tr-TR" dirty="0" smtClean="0"/>
              <a:t>5.Kırık, çatlak, dışkı ile kirlenmiş yumurta satın almayın, yumurtalar kullanılmadan hemen önce mutlaka yıkanmalıdır.</a:t>
            </a:r>
          </a:p>
          <a:p>
            <a:r>
              <a:rPr lang="tr-TR" dirty="0" smtClean="0"/>
              <a:t>6.Konserve satın alırken, alt ve üst kapakları şişkin, kutusu hasar görmüş, kapağı gevşemiş ve son kullanma tarihi geçmiş olanları kesinlikle satın almayın.</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GIDA ZEHİRLENMESİ/Alınacak Önleyici ve Sınırlandırıcı Tedbirler</a:t>
            </a: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7.İçme sularının güvenilir kaynaklardan satın alınmasına özen gösterin, güvenilirliğinden emin olunmadığında kaynatıldıktan sonra içilmelidir.</a:t>
            </a:r>
          </a:p>
          <a:p>
            <a:r>
              <a:rPr lang="tr-TR" dirty="0" smtClean="0"/>
              <a:t>8.Sebze ve meyveler iyice yıkandıktan sonra tüketin.</a:t>
            </a:r>
          </a:p>
          <a:p>
            <a:r>
              <a:rPr lang="tr-TR" dirty="0" smtClean="0"/>
              <a:t>9.Dondurulmuş besinler, buzdolabı sıcaklığında veya mikrodalga fırında çözdürülerek kullanılmalı, çözdürme işlemi oda sıcaklığında veya kalorifer, soba üstüne bırakılarak kesinlikle yapılmamalıdır.</a:t>
            </a:r>
          </a:p>
          <a:p>
            <a:r>
              <a:rPr lang="tr-TR" dirty="0" smtClean="0"/>
              <a:t>10.Mümkünse yemekleri günlük olarak hazırlayın, artan yemeklerde yeniden ısıtma söz konusu olacaksa bir kereden fazla tekrar ısıtma işlemi yapmayın.</a:t>
            </a:r>
          </a:p>
          <a:p>
            <a:r>
              <a:rPr lang="tr-TR" dirty="0" smtClean="0"/>
              <a:t>11.Kırmızı et, tavuk, balık, süt ve ürünleri gibi kolay bozulabilen riskli besinleri uygun süre ve sıcaklıklarda pişirin, pişmiş yemekler oda sıcaklığında 1 saatten fazla bekletilmemelidir.</a:t>
            </a:r>
          </a:p>
          <a:p>
            <a:r>
              <a:rPr lang="tr-TR" dirty="0" smtClean="0"/>
              <a:t>12.Pişirdikten sonra hemen tüketilmeyecek yemekleri, hızla soğutularak yeniden servis edilene kadar buzdolabında saklayın.</a:t>
            </a:r>
          </a:p>
          <a:p>
            <a:r>
              <a:rPr lang="tr-TR" dirty="0" smtClean="0"/>
              <a:t>13.Özellikle çiğ et, yumurta ve kümes hayvanları gibi besinleri hazırladıktan sonra ellerinizi iyice yıkayın, bu tür riskli besinleri ve pişirilmeden tüketilecek sebze ve meyveleri hazırlarken ayrı doğrama tahtası ve bıçak kullanın.</a:t>
            </a:r>
          </a:p>
          <a:p>
            <a:r>
              <a:rPr lang="tr-TR" dirty="0" smtClean="0"/>
              <a:t>14.Tahıl, </a:t>
            </a:r>
            <a:r>
              <a:rPr lang="tr-TR" dirty="0" err="1" smtClean="0"/>
              <a:t>kurubaklagil</a:t>
            </a:r>
            <a:r>
              <a:rPr lang="tr-TR" dirty="0" smtClean="0"/>
              <a:t> gibi kuru gıdaları nemsiz, kuru ve 15°C -20°C arasındaki sıcaklıklarda muhafaza edin.</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GIDA ZEHİRLENMESİ/</a:t>
            </a:r>
            <a:r>
              <a:rPr lang="tr-TR" dirty="0" smtClean="0"/>
              <a:t> </a:t>
            </a:r>
            <a:r>
              <a:rPr lang="tr-TR" dirty="0" smtClean="0">
                <a:solidFill>
                  <a:srgbClr val="FF0000"/>
                </a:solidFill>
              </a:rPr>
              <a:t>Uygulanacak Müdahale Yöntemleri</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r>
              <a:rPr lang="tr-TR" dirty="0" smtClean="0"/>
              <a:t>1.Bilinç kontrolü yapılır.</a:t>
            </a:r>
          </a:p>
          <a:p>
            <a:r>
              <a:rPr lang="tr-TR" dirty="0" smtClean="0"/>
              <a:t>2.Ağız zehirli madde ile temas etmişse su ile çalkalanır, zehirli madde ele temas etmişse el sabunlu su ile yıkanır.</a:t>
            </a:r>
          </a:p>
          <a:p>
            <a:r>
              <a:rPr lang="tr-TR" dirty="0" smtClean="0"/>
              <a:t>3.Yaşam bulguları değerlendirilir.</a:t>
            </a:r>
          </a:p>
          <a:p>
            <a:r>
              <a:rPr lang="tr-TR" dirty="0" smtClean="0"/>
              <a:t>4.Kusma, bulantı, ishal gibi belirtiler değerlendirilir, Kusturulmaya çalışılmaz, özellikle yakıcı maddelerin alındığı durumlarda hasta asla kusturulmaz.</a:t>
            </a:r>
          </a:p>
          <a:p>
            <a:r>
              <a:rPr lang="tr-TR" dirty="0" smtClean="0"/>
              <a:t>5.Bilinç kaybı varsa koma pozisyonu verilir, Üstü örtülür, Tıbbi yardım istenir (112).</a:t>
            </a:r>
          </a:p>
          <a:p>
            <a:r>
              <a:rPr lang="tr-TR" dirty="0" smtClean="0"/>
              <a:t>6.Olayla ilgili bilgiler toplanarak kaydedilir.</a:t>
            </a:r>
          </a:p>
          <a:p>
            <a:r>
              <a:rPr lang="tr-TR" dirty="0" smtClean="0"/>
              <a:t>7.İlkyardımcı müdahale sırasında kendini ve çevresini korumak için gerekli önlemleri almalıdır.</a:t>
            </a:r>
          </a:p>
          <a:p>
            <a:r>
              <a:rPr lang="tr-TR" dirty="0" smtClean="0"/>
              <a:t>8.Sağlık kuruluşuna bildirme (112).</a:t>
            </a: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GIDA ZEHİRLENMESİ/</a:t>
            </a:r>
            <a:r>
              <a:rPr lang="tr-TR" dirty="0" smtClean="0"/>
              <a:t> </a:t>
            </a:r>
            <a:r>
              <a:rPr lang="tr-TR" dirty="0" smtClean="0">
                <a:solidFill>
                  <a:srgbClr val="FF0000"/>
                </a:solidFill>
              </a:rPr>
              <a:t>Uygulanacak Tahliye Yöntemleri</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1.Zehirlenmeye neden olan maddeyi uzaklaştırmak (Kirli madde vücuttan ne kadar çabuk uzaklaştırılırsa o kadar az</a:t>
            </a:r>
          </a:p>
          <a:p>
            <a:r>
              <a:rPr lang="tr-TR" dirty="0" smtClean="0"/>
              <a:t>miktarda emilir).</a:t>
            </a:r>
          </a:p>
          <a:p>
            <a:r>
              <a:rPr lang="tr-TR" dirty="0" smtClean="0"/>
              <a:t>2.Hayati fonksiyonların devamının sağlanması.</a:t>
            </a:r>
          </a:p>
          <a:p>
            <a:r>
              <a:rPr lang="tr-TR" dirty="0" smtClean="0"/>
              <a:t>3. Sağlık kuruluşuna bildirme (112)</a:t>
            </a:r>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10.  ADIM</a:t>
            </a:r>
            <a:br>
              <a:rPr lang="tr-TR" dirty="0" smtClean="0">
                <a:solidFill>
                  <a:srgbClr val="FF0000"/>
                </a:solidFill>
              </a:rPr>
            </a:br>
            <a:r>
              <a:rPr lang="tr-TR" dirty="0" smtClean="0">
                <a:solidFill>
                  <a:srgbClr val="FF0000"/>
                </a:solidFill>
              </a:rPr>
              <a:t>Heyelan’ı Tıklayınız</a:t>
            </a:r>
            <a:br>
              <a:rPr lang="tr-TR" dirty="0" smtClean="0">
                <a:solidFill>
                  <a:srgbClr val="FF0000"/>
                </a:solidFill>
              </a:rPr>
            </a:br>
            <a:endParaRPr lang="tr-TR" dirty="0">
              <a:solidFill>
                <a:srgbClr val="FF00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HEYELAN/Alınacak Önleyici ve Sınırlandırıcı Tedbirler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1.heyelan hakkında gereken bilgilendirme , görsel ve yazılı kaynaklarla yapılacaktır.</a:t>
            </a:r>
          </a:p>
          <a:p>
            <a:r>
              <a:rPr lang="tr-TR" dirty="0" smtClean="0"/>
              <a:t>2.Okullarda heyelan hakkında çalışanlara ve öğrencilere eğitimler verilecektir.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HEYELAN/Uygulanacak Müdahale Yöntemleri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47500" lnSpcReduction="20000"/>
          </a:bodyPr>
          <a:lstStyle/>
          <a:p>
            <a:r>
              <a:rPr lang="tr-TR" dirty="0" smtClean="0"/>
              <a:t>KAPALI ALANDAYSANIZ;</a:t>
            </a:r>
          </a:p>
          <a:p>
            <a:r>
              <a:rPr lang="tr-TR" dirty="0" smtClean="0"/>
              <a:t> </a:t>
            </a:r>
          </a:p>
          <a:p>
            <a:r>
              <a:rPr lang="tr-TR" dirty="0" smtClean="0"/>
              <a:t>1.Binadan çıkmak ve heyelan bölgesinden uzaklaşmak için yeterli vaktiniz yoksa içeride kalın</a:t>
            </a:r>
          </a:p>
          <a:p>
            <a:r>
              <a:rPr lang="tr-TR" dirty="0" smtClean="0"/>
              <a:t>2. Sağlam eşyaların altında ve ya yanında hayat üçgeni oluşturarak ÇÖK-KAPAN-TUTUN hareketini uygulayın.</a:t>
            </a:r>
          </a:p>
          <a:p>
            <a:r>
              <a:rPr lang="tr-TR" dirty="0" smtClean="0"/>
              <a:t>AÇIK ALANDAYSANIZ;</a:t>
            </a:r>
          </a:p>
          <a:p>
            <a:r>
              <a:rPr lang="tr-TR" dirty="0" smtClean="0"/>
              <a:t>1.Tehlike anında heyelan veya çamur akıntısının yolundan uzak durarak hemen mümkün olduğu kadar yükseklere doğru uzaklaşın ve çevrenizde yaşayan 2.insanları toprak kaymasına karşı uyarın.</a:t>
            </a:r>
          </a:p>
          <a:p>
            <a:r>
              <a:rPr lang="tr-TR" dirty="0" smtClean="0"/>
              <a:t>3.Çamur ve moloz akmasından kaçabilecek zamanınız veya etrafınızda arkasına saklanacağınız sağlam bir yapı yoksa ÇÖK-KAPAN-TUTUN hareketi ile başınızı ve boynunuzu koruyun.</a:t>
            </a:r>
          </a:p>
          <a:p>
            <a:r>
              <a:rPr lang="tr-TR" dirty="0" smtClean="0"/>
              <a:t>4.Her şeyden önce güvencede olduğunuzdan emin olun. Gerekiyorsa tehlikeli bölgeden uzaklaşarak 5.kendinizi güvenceye alın.</a:t>
            </a:r>
          </a:p>
          <a:p>
            <a:r>
              <a:rPr lang="tr-TR" dirty="0" smtClean="0"/>
              <a:t>6.Yakınınızda bulunan elektrik, gaz ve su kaynaklarını hemen kapatın. Çevrenizde gaz kaçağı olmadığından emin olana kadar bulunduğunuz yeri kibrit veya diğer yanıcı maddeler ve ya elektrikli aletlerle aydınlatmaya çalışmayın. Fener kulanın.</a:t>
            </a:r>
          </a:p>
          <a:p>
            <a:r>
              <a:rPr lang="tr-TR" dirty="0" smtClean="0"/>
              <a:t>7.Tehlikeli duvarlar, çatılar ve bacalara karşı çevrenizdekileri uyarın ve bunların etrafında dolaşmayın.</a:t>
            </a:r>
          </a:p>
          <a:p>
            <a:r>
              <a:rPr lang="tr-TR" dirty="0" smtClean="0"/>
              <a:t>8.Eşya almak için zarar görmüş binalara girmeyin.</a:t>
            </a:r>
          </a:p>
          <a:p>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HEYELAN/Uygulanacak Tahliye Yöntemleri</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smtClean="0"/>
              <a:t>1.Derhal yerel yönetimle temasa geçilmelidir.</a:t>
            </a:r>
          </a:p>
          <a:p>
            <a:r>
              <a:rPr lang="tr-TR" dirty="0" smtClean="0"/>
              <a:t>2.Çevrenizde yaralı veya yardıma muhtaç kişiler varsa, yangın ve yeni bir heyelan gibi bir tehlike yoksa onları yerlerinden oynatmayın.</a:t>
            </a:r>
          </a:p>
          <a:p>
            <a:r>
              <a:rPr lang="tr-TR" dirty="0" smtClean="0"/>
              <a:t>3.Radyo ve televizyon gibi kitle iletişim araçlarıyla size yapılacak uyarıları dinleyin.</a:t>
            </a:r>
          </a:p>
          <a:p>
            <a:r>
              <a:rPr lang="tr-TR" dirty="0" smtClean="0"/>
              <a:t>Cadde ve sokakların acil yardım araçları için boş bırakın.</a:t>
            </a:r>
          </a:p>
          <a:p>
            <a:r>
              <a:rPr lang="tr-TR" dirty="0" smtClean="0"/>
              <a:t>4. afat,belediye ve kamu kurum ve kuruluşlarıyla işbirliği yapılarak,tahliye sağlanmalıdır.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98178"/>
          </a:xfrm>
        </p:spPr>
        <p:txBody>
          <a:bodyPr>
            <a:normAutofit fontScale="90000"/>
          </a:bodyPr>
          <a:lstStyle/>
          <a:p>
            <a:pPr algn="ctr"/>
            <a:r>
              <a:rPr lang="tr-TR" dirty="0" smtClean="0">
                <a:solidFill>
                  <a:srgbClr val="FF0000"/>
                </a:solidFill>
              </a:rPr>
              <a:t>3.ADIM</a:t>
            </a:r>
            <a:br>
              <a:rPr lang="tr-TR" dirty="0" smtClean="0">
                <a:solidFill>
                  <a:srgbClr val="FF0000"/>
                </a:solidFill>
              </a:rPr>
            </a:br>
            <a:r>
              <a:rPr lang="tr-TR" dirty="0" smtClean="0">
                <a:solidFill>
                  <a:srgbClr val="FF0000"/>
                </a:solidFill>
              </a:rPr>
              <a:t>Seçiniz butonundan depremi tıkla.</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40000" lnSpcReduction="20000"/>
          </a:bodyPr>
          <a:lstStyle/>
          <a:p>
            <a:r>
              <a:rPr lang="tr-TR" sz="4200" dirty="0" smtClean="0">
                <a:solidFill>
                  <a:srgbClr val="FF0000"/>
                </a:solidFill>
              </a:rPr>
              <a:t>DEPREM/Alınacak Önleyici ve Sınırlandırıcı Tedbirler</a:t>
            </a:r>
          </a:p>
          <a:p>
            <a:r>
              <a:rPr lang="tr-TR" dirty="0" smtClean="0"/>
              <a:t>1.MEVCUT BİNAMIZIN DAYANIKLILIĞI ARTTIRILACAKTIR.</a:t>
            </a:r>
          </a:p>
          <a:p>
            <a:r>
              <a:rPr lang="tr-TR" dirty="0" smtClean="0"/>
              <a:t>2.BİNA İÇİNDEKİ ZARARA YOL AÇABİLECEK NESNELER SABİTLENECEKTİR.</a:t>
            </a:r>
          </a:p>
          <a:p>
            <a:r>
              <a:rPr lang="tr-TR" dirty="0" smtClean="0"/>
              <a:t>3.BİNA YERLEŞİM PLANI HAZIRLANACAKTIR.</a:t>
            </a:r>
          </a:p>
          <a:p>
            <a:r>
              <a:rPr lang="tr-TR" dirty="0" smtClean="0"/>
              <a:t>4.AYDINLATMALAR SABİTLENECEKTİR.</a:t>
            </a:r>
          </a:p>
          <a:p>
            <a:r>
              <a:rPr lang="tr-TR" dirty="0" smtClean="0"/>
              <a:t>5.DEPREMDEN KORUNMA VE BİLGİLENME PANOSU HAZIRLANACAKTIR.</a:t>
            </a:r>
          </a:p>
          <a:p>
            <a:r>
              <a:rPr lang="tr-TR" dirty="0" smtClean="0"/>
              <a:t>6.ÇALIŞANLARA ACİL DURUM TELEFON NUMARALARI ÖĞRETİLECEKTİR.</a:t>
            </a:r>
          </a:p>
          <a:p>
            <a:r>
              <a:rPr lang="tr-TR" dirty="0" smtClean="0"/>
              <a:t>7.GAZ KAÇAĞI VE YANGINA KARŞI ,VANA İLE ELEKTRİK ŞALTERLERİNİN  BU DURUMLARDA AKIMI KESEN OTOMATİK DEVRELERİN OLUŞTURULMASI SAĞLANACAKTIR.</a:t>
            </a:r>
          </a:p>
          <a:p>
            <a:r>
              <a:rPr lang="tr-TR" dirty="0" smtClean="0"/>
              <a:t>8.KIYMETLİ EVRAKLARIN BİRER KOPYASI ALINARAK SU GEÇİRMEZ KILIFTA SAKLANMASI SAĞLANACAKTIR.</a:t>
            </a:r>
          </a:p>
          <a:p>
            <a:r>
              <a:rPr lang="tr-TR" dirty="0" smtClean="0"/>
              <a:t>9.ACİL ÇIKIŞLAR İÇİN BİNADA ENGELLER  ORTADAN KALDIRILACAKTIR.DIŞA AÇILAN KAPILARDAN GEREKLİ İMKAN DAHİLİNDE ALARM DİZAYN EDİLECEKTİR.</a:t>
            </a:r>
          </a:p>
          <a:p>
            <a:r>
              <a:rPr lang="tr-TR" dirty="0" smtClean="0"/>
              <a:t>10.OLASI YANGINA KARŞI SÖNDÜRME EKİPMANI HAZIRLANACAKTIR.</a:t>
            </a:r>
          </a:p>
          <a:p>
            <a:r>
              <a:rPr lang="tr-TR" dirty="0" smtClean="0"/>
              <a:t>11.PARLAYICI-PATLAYICI VE ZEHİRLEYİCİ MADDELERİN MUHAFAZASI ÖZEL SAĞLANARAK,DEVRİLMEYECEK,EZİLMEYECEK KUTULARDA </a:t>
            </a:r>
          </a:p>
          <a:p>
            <a:r>
              <a:rPr lang="tr-TR" dirty="0" smtClean="0"/>
              <a:t>SAKLANACAKTIR.</a:t>
            </a:r>
          </a:p>
          <a:p>
            <a:r>
              <a:rPr lang="tr-TR" dirty="0" smtClean="0"/>
              <a:t>BİNA İÇİNDE NESNELERİN KAYMASINI ÖNLEMEK İÇİN ÖZEL KAYMAZ ALTLIKLAR ÜZERİNE KONACAKTIR.</a:t>
            </a:r>
          </a:p>
          <a:p>
            <a:r>
              <a:rPr lang="tr-TR" dirty="0" smtClean="0"/>
              <a:t> </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604448" cy="1431032"/>
          </a:xfrm>
        </p:spPr>
        <p:txBody>
          <a:bodyPr>
            <a:normAutofit fontScale="90000"/>
          </a:bodyPr>
          <a:lstStyle/>
          <a:p>
            <a:pPr algn="ctr"/>
            <a:r>
              <a:rPr lang="tr-TR" dirty="0" smtClean="0">
                <a:solidFill>
                  <a:srgbClr val="FF0000"/>
                </a:solidFill>
              </a:rPr>
              <a:t>11.  ADIM</a:t>
            </a:r>
            <a:br>
              <a:rPr lang="tr-TR" dirty="0" smtClean="0">
                <a:solidFill>
                  <a:srgbClr val="FF0000"/>
                </a:solidFill>
              </a:rPr>
            </a:br>
            <a:r>
              <a:rPr lang="tr-TR" dirty="0" err="1" smtClean="0">
                <a:solidFill>
                  <a:srgbClr val="FF0000"/>
                </a:solidFill>
              </a:rPr>
              <a:t>KBRN’i</a:t>
            </a:r>
            <a:r>
              <a:rPr lang="tr-TR" dirty="0" smtClean="0">
                <a:solidFill>
                  <a:srgbClr val="FF0000"/>
                </a:solidFill>
              </a:rPr>
              <a:t> Tıklayınız</a:t>
            </a:r>
            <a:br>
              <a:rPr lang="tr-TR" dirty="0" smtClean="0">
                <a:solidFill>
                  <a:srgbClr val="FF0000"/>
                </a:solidFill>
              </a:rPr>
            </a:br>
            <a:endParaRPr lang="tr-TR" dirty="0">
              <a:solidFill>
                <a:srgbClr val="FF0000"/>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971600" y="1412776"/>
            <a:ext cx="81724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KBRN/Alınacak Önleyici ve Sınırlandırıcı Tedbirler</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smtClean="0"/>
              <a:t>1.Kimyasallara ,biyolojik etkilere ayrıca radyoaktif ve nükleer tehlikelere karşı gereken bilgilendirme ve eğitimler verilecektir.</a:t>
            </a:r>
          </a:p>
          <a:p>
            <a:r>
              <a:rPr lang="tr-TR" dirty="0" smtClean="0"/>
              <a:t>2.Sığınaklar oluşturularak,gereken ekipmanlarla donatılması sağlanacaktır.</a:t>
            </a:r>
          </a:p>
          <a:p>
            <a:r>
              <a:rPr lang="tr-TR" dirty="0" smtClean="0"/>
              <a:t>acil durum ekiplerine özel eğitimler ve korunma önlemleri anlatılacaktır. </a:t>
            </a:r>
          </a:p>
          <a:p>
            <a:r>
              <a:rPr lang="tr-TR" dirty="0" smtClean="0"/>
              <a:t>3.Sağlık personeline KBRN eğitimi vermek,</a:t>
            </a:r>
          </a:p>
          <a:p>
            <a:r>
              <a:rPr lang="tr-TR" dirty="0" smtClean="0"/>
              <a:t>4. İkaz ve alarm sistemleri çalışır ve bakımlı olarak hazır bulundurulacaktır.</a:t>
            </a:r>
          </a:p>
          <a:p>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fontScale="90000"/>
          </a:bodyPr>
          <a:lstStyle/>
          <a:p>
            <a:r>
              <a:rPr lang="tr-TR" dirty="0" smtClean="0">
                <a:solidFill>
                  <a:srgbClr val="FF0000"/>
                </a:solidFill>
              </a:rPr>
              <a:t>KBRN/Uygulanacak Müdahale Yöntemleri</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55000" lnSpcReduction="20000"/>
          </a:bodyPr>
          <a:lstStyle/>
          <a:p>
            <a:r>
              <a:rPr lang="tr-TR" dirty="0" smtClean="0"/>
              <a:t>1. İşveren Vekiline haber verin.</a:t>
            </a:r>
          </a:p>
          <a:p>
            <a:r>
              <a:rPr lang="tr-TR" dirty="0" smtClean="0"/>
              <a:t>2. Talaş ile üzerini örterek kimyasalın yayılmasını önleyin. Kimyasal emdikten sonra kirli talaşı tehlikeli atık </a:t>
            </a:r>
            <a:r>
              <a:rPr lang="tr-TR" dirty="0" err="1" smtClean="0"/>
              <a:t>konteynerine</a:t>
            </a:r>
            <a:r>
              <a:rPr lang="tr-TR" dirty="0" smtClean="0"/>
              <a:t> atınız.</a:t>
            </a:r>
          </a:p>
          <a:p>
            <a:r>
              <a:rPr lang="tr-TR" dirty="0" smtClean="0"/>
              <a:t>3. Kimyasal malzeme dökülen faaliyet noktasındaki makineler durdurulur.</a:t>
            </a:r>
          </a:p>
          <a:p>
            <a:r>
              <a:rPr lang="tr-TR" dirty="0" smtClean="0"/>
              <a:t>4. Dökülen kimyasalların kanalizasyona gitmesi engellenir.</a:t>
            </a:r>
          </a:p>
          <a:p>
            <a:r>
              <a:rPr lang="tr-TR" dirty="0" smtClean="0"/>
              <a:t>5. Dökülen kimyasalların etrafına ateş ile yaklaşmayınız.</a:t>
            </a:r>
          </a:p>
          <a:p>
            <a:r>
              <a:rPr lang="tr-TR" dirty="0" smtClean="0"/>
              <a:t>6. Kimyasala maruz kalan kişilere Yaralılara ilkyardım müdahalesini yapınız.</a:t>
            </a:r>
          </a:p>
          <a:p>
            <a:r>
              <a:rPr lang="tr-TR" dirty="0" smtClean="0"/>
              <a:t>7. Kontrolsüz deşarj olduğu nokta tespit edilip deşarjı kesiniz.</a:t>
            </a:r>
          </a:p>
          <a:p>
            <a:r>
              <a:rPr lang="tr-TR" dirty="0" smtClean="0"/>
              <a:t>8. Kontrolsüz deşarj makine kaynaklı ise makineyi durdurunuz ve bakıma alınız.</a:t>
            </a:r>
          </a:p>
          <a:p>
            <a:r>
              <a:rPr lang="tr-TR" dirty="0" smtClean="0"/>
              <a:t>9. Makinenin, önleyici bakım ve planlı bakım kontrollerini gözden geçirin.</a:t>
            </a:r>
          </a:p>
          <a:p>
            <a:r>
              <a:rPr lang="tr-TR" dirty="0" smtClean="0"/>
              <a:t>10.Biyolojik duruma maruz kalan kişilere Yaralılara ilkyardım müdahalesini yapınız.</a:t>
            </a:r>
          </a:p>
          <a:p>
            <a:r>
              <a:rPr lang="tr-TR" dirty="0" smtClean="0"/>
              <a:t>11.Aleni ve şüpheli her durumda ALO TAEK 172 aranmalıdır. Ortamın radyasyon düzeyi ve gıda maddelerindeki radyoaktif kirlenme tespit edilmelidir</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fontScale="90000"/>
          </a:bodyPr>
          <a:lstStyle/>
          <a:p>
            <a:r>
              <a:rPr lang="tr-TR" dirty="0" smtClean="0">
                <a:solidFill>
                  <a:srgbClr val="FF0000"/>
                </a:solidFill>
              </a:rPr>
              <a:t>KBRN/Uygulanacak Tahliye Yöntemleri</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1. KBRN durumlarında yetkili kişi ve kurumlarca tahliyeler yapılacaktır.</a:t>
            </a:r>
          </a:p>
          <a:p>
            <a:r>
              <a:rPr lang="tr-TR" dirty="0" smtClean="0"/>
              <a:t>2.Kazazedeler, ilk yardım müdahalesine müteakip sağlık kuruluşlarına sevki sağlanacaktır.</a:t>
            </a:r>
          </a:p>
          <a:p>
            <a:r>
              <a:rPr lang="tr-TR" dirty="0" smtClean="0"/>
              <a:t>3.Tahliye ve kurtarma işlemlerinde Görevlilere KKD Kullanımı sağlanacaktır.</a:t>
            </a:r>
          </a:p>
          <a:p>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12. ADIM</a:t>
            </a:r>
            <a:br>
              <a:rPr lang="tr-TR" dirty="0" smtClean="0">
                <a:solidFill>
                  <a:srgbClr val="FF0000"/>
                </a:solidFill>
              </a:rPr>
            </a:br>
            <a:r>
              <a:rPr lang="tr-TR" dirty="0" smtClean="0">
                <a:solidFill>
                  <a:srgbClr val="FF0000"/>
                </a:solidFill>
              </a:rPr>
              <a:t>Tatbikat raporlarına girilir.</a:t>
            </a:r>
            <a:endParaRPr lang="tr-TR" dirty="0">
              <a:solidFill>
                <a:srgbClr val="FF000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fontScale="90000"/>
          </a:bodyPr>
          <a:lstStyle/>
          <a:p>
            <a:r>
              <a:rPr lang="tr-TR" dirty="0" smtClean="0">
                <a:solidFill>
                  <a:srgbClr val="FF0000"/>
                </a:solidFill>
              </a:rPr>
              <a:t>Seçiniz butonundan Doğal afetler seçilir </a:t>
            </a:r>
            <a:br>
              <a:rPr lang="tr-TR" dirty="0" smtClean="0">
                <a:solidFill>
                  <a:srgbClr val="FF0000"/>
                </a:solidFill>
              </a:rPr>
            </a:br>
            <a:endParaRPr lang="tr-TR" dirty="0">
              <a:solidFill>
                <a:srgbClr val="FF0000"/>
              </a:solidFill>
            </a:endParaRPr>
          </a:p>
        </p:txBody>
      </p:sp>
      <p:pic>
        <p:nvPicPr>
          <p:cNvPr id="12291" name="Picture 3"/>
          <p:cNvPicPr>
            <a:picLocks noGrp="1" noChangeAspect="1" noChangeArrowheads="1"/>
          </p:cNvPicPr>
          <p:nvPr>
            <p:ph idx="1"/>
          </p:nvPr>
        </p:nvPicPr>
        <p:blipFill>
          <a:blip r:embed="rId2" cstate="print"/>
          <a:srcRect/>
          <a:stretch>
            <a:fillRect/>
          </a:stretch>
        </p:blipFill>
        <p:spPr bwMode="auto">
          <a:xfrm>
            <a:off x="1043608" y="1124744"/>
            <a:ext cx="8100392"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Amacı aşağıdaki örnekteki gibi yazılabilir/1</a:t>
            </a:r>
            <a:endParaRPr lang="tr-TR" dirty="0">
              <a:solidFill>
                <a:srgbClr val="FF0000"/>
              </a:solidFill>
            </a:endParaRPr>
          </a:p>
        </p:txBody>
      </p:sp>
      <p:sp>
        <p:nvSpPr>
          <p:cNvPr id="3" name="2 İçerik Yer Tutucusu"/>
          <p:cNvSpPr>
            <a:spLocks noGrp="1"/>
          </p:cNvSpPr>
          <p:nvPr>
            <p:ph idx="1"/>
          </p:nvPr>
        </p:nvSpPr>
        <p:spPr/>
        <p:txBody>
          <a:bodyPr>
            <a:normAutofit fontScale="92500"/>
          </a:bodyPr>
          <a:lstStyle/>
          <a:p>
            <a:r>
              <a:rPr lang="tr-TR" dirty="0" smtClean="0"/>
              <a:t>Bilindiği üzere ülkemizin % 60’tan fazlası 1. ve 2. derece deprem tehlikesi alanı içerisinde yer almakta, ayrıca taşkınlar, toprak kayması, kaya düşmesi, çığ vb. diğer doğa kaynaklı afetler ile teknolojik ve insan kaynaklı afetler bakımından yüksek derecede risk taşıyan bir coğrafya üzerinde bulunmaktadır. Ülkemizin afetselliği dikkate alındığında, hazırlık ve planlama çalışmaları büyük önem arz etmektedir.</a:t>
            </a:r>
          </a:p>
          <a:p>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Amacı aşağıdaki örnekteki gibi yazılabilir/2</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Doğal Afetlerin, ne zaman olacağı önceden tahmin edilemez ve olması muhtemel deprem, sel ve yangın gibi doğal afetler vardır. Engellenmesi elimizde olmayan bu afetlerden en az kayıp ve zararla kurtulmak, önceden hazırlıklı olmakla mümkündür. Önceden hazırlıklı olmamız afetler olduğunda can ve mal kaybımızı en aza indirmemiz manasına gelir. Hazırladığımız bu plan ile hem geç kalmanın doğuracağı olumsuz sonuçları göstermeyi hem de hazırlıklı olup olmadığımızı ölçmeyi planladık.</a:t>
            </a:r>
          </a:p>
          <a:p>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Amacı aşağıdaki örnekteki gibi yazılabilir/3</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Okul/Kurum Afet ve Acil Durum Planı: Kurum çalışanlarını acil durumlarda neler yapabileceği konusunda eğitmek, nerede, nasıl davranacağı konusunda bilgilendirmek üzere hazırlanmıştır. İçinde bulunduğumuz riski anlayarak önceden hazırlıklı olmakla olası can ve mal kaybını en aza indirebiliriz. Bu nedenle yapılacak ilk şey, kurumun tüm iç paydaşlarını (öğretmenler, öğrenciler, okul aile birliği ve veliler, genel idari ve yardımcı hizmetler, kütüphane, revir, yemekhane, kantin) bilgilendirmek, birlikte yapılacak çalışmalarla hem psikolojik, hem de fiziksel olarak hazırlıklı olunmasını sağlamaktır.</a:t>
            </a:r>
          </a:p>
          <a:p>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Gerisi resimde gösterildiği gibi doldurulur.</a:t>
            </a:r>
            <a:r>
              <a:rPr lang="tr-TR" dirty="0" smtClean="0"/>
              <a:t/>
            </a:r>
            <a:br>
              <a:rPr lang="tr-TR" dirty="0" smtClean="0"/>
            </a:br>
            <a:endParaRPr lang="tr-T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71600" y="1739936"/>
            <a:ext cx="8172400" cy="51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DEPREM/Uygulanacak Müdahale Yöntemleri</a:t>
            </a:r>
            <a:endParaRPr lang="tr-TR" dirty="0">
              <a:solidFill>
                <a:srgbClr val="FF0000"/>
              </a:solidFill>
            </a:endParaRPr>
          </a:p>
        </p:txBody>
      </p:sp>
      <p:sp>
        <p:nvSpPr>
          <p:cNvPr id="3" name="2 İçerik Yer Tutucusu"/>
          <p:cNvSpPr>
            <a:spLocks noGrp="1"/>
          </p:cNvSpPr>
          <p:nvPr>
            <p:ph idx="1"/>
          </p:nvPr>
        </p:nvSpPr>
        <p:spPr/>
        <p:txBody>
          <a:bodyPr>
            <a:normAutofit fontScale="85000" lnSpcReduction="20000"/>
          </a:bodyPr>
          <a:lstStyle/>
          <a:p>
            <a:r>
              <a:rPr lang="tr-TR" dirty="0" smtClean="0"/>
              <a:t>1.ACİLEN KAMU KURUM VE KURULUŞLARI İLE AFAT VB. YERLER İLE BELEDİYE HABERDAR EDİLECEKTİR.</a:t>
            </a:r>
          </a:p>
          <a:p>
            <a:r>
              <a:rPr lang="tr-TR" dirty="0" smtClean="0"/>
              <a:t>2.PANİK VE KARGAŞA ÖNLENECEKTİR.</a:t>
            </a:r>
          </a:p>
          <a:p>
            <a:r>
              <a:rPr lang="tr-TR" dirty="0" smtClean="0"/>
              <a:t>3.SAKİN BİR ŞEKİLDE SAĞLAM VE GÜVENLİ ÇIKIŞLARA DOĞRU YÖNLENDİRMELER YAPILACAKTIR.</a:t>
            </a:r>
          </a:p>
          <a:p>
            <a:r>
              <a:rPr lang="tr-TR" dirty="0" smtClean="0"/>
              <a:t>4.''ÇÖMEL-KORUN-BEKLE''  KOMUTUNU KENDİNE VE ETRAFINA UYGULA.</a:t>
            </a:r>
          </a:p>
          <a:p>
            <a:r>
              <a:rPr lang="tr-TR" dirty="0" smtClean="0"/>
              <a:t>5.KOPAN PARÇA,HAREKETLİ CİSİMLERDEN ,ELEKTRİK VE GAZ TEHLİKESİNDEN KORUNMA.</a:t>
            </a:r>
          </a:p>
          <a:p>
            <a:r>
              <a:rPr lang="tr-TR" dirty="0" smtClean="0"/>
              <a:t>SAKİNLİK HERKESE ANLATILMALI.</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13. ADIM</a:t>
            </a:r>
            <a:br>
              <a:rPr lang="tr-TR" dirty="0" smtClean="0">
                <a:solidFill>
                  <a:srgbClr val="FF0000"/>
                </a:solidFill>
              </a:rPr>
            </a:br>
            <a:r>
              <a:rPr lang="tr-TR" dirty="0" smtClean="0">
                <a:solidFill>
                  <a:srgbClr val="FF0000"/>
                </a:solidFill>
              </a:rPr>
              <a:t>TATBİKAT TÜRÜ DEPREM SEÇİLİR.</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r>
              <a:rPr lang="tr-TR" dirty="0" smtClean="0"/>
              <a:t>Deprem tatbikat amacı örnekteki gibi doldurulur.</a:t>
            </a:r>
          </a:p>
          <a:p>
            <a:r>
              <a:rPr lang="tr-TR" dirty="0" smtClean="0"/>
              <a:t>Deprem tatbikatı yapmak kişinin deprem anında neleri yapıp neleri yapması gerektiğini öğrenmesi açısından çok önemlidir. Depremin ne zaman olacağını bilemeyiz. Bu yüzden deprem hazırlıklı olmalıyız. Tatbikatlarda deprem anında nasıl hareket etmeli, neresi daha güvenli, nereden dışarı çıkmalı gibi soruların cevabını öğreniriz. Bu yüzden tatbikatlara katılmayı ihmal etmeyelim.</a:t>
            </a:r>
          </a:p>
          <a:p>
            <a:r>
              <a:rPr lang="tr-TR" dirty="0" smtClean="0"/>
              <a:t> NOT: Diğer kısımlar resimdeki gibi doldurulur.</a:t>
            </a: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14. ADIM </a:t>
            </a:r>
            <a:br>
              <a:rPr lang="tr-TR" dirty="0" smtClean="0">
                <a:solidFill>
                  <a:srgbClr val="FF0000"/>
                </a:solidFill>
              </a:rPr>
            </a:br>
            <a:r>
              <a:rPr lang="tr-TR" dirty="0" smtClean="0">
                <a:solidFill>
                  <a:srgbClr val="FF0000"/>
                </a:solidFill>
              </a:rPr>
              <a:t>Tatbikat türü KBRN seçilir.</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KBRN Tatbikat amacı aşağıdaki gibi yazılabilir.</a:t>
            </a:r>
          </a:p>
          <a:p>
            <a:r>
              <a:rPr lang="tr-TR" dirty="0" smtClean="0"/>
              <a:t>Yurt içinde veya dışında meydana gelip ülkemizi etkileyebilecek olan kimyasal, biyolojik, radyolojik ve nükleer tehdit ve tehlikelere karşı </a:t>
            </a:r>
            <a:r>
              <a:rPr lang="tr-TR" dirty="0" smtClean="0">
                <a:solidFill>
                  <a:srgbClr val="FF0000"/>
                </a:solidFill>
              </a:rPr>
              <a:t>Batman MEM. ‘ne bağlı bütün kurum ve  okullarımızda </a:t>
            </a:r>
            <a:r>
              <a:rPr lang="tr-TR" dirty="0" smtClean="0"/>
              <a:t>çalışanların sağlığının ve çevrenin korunması, can ve mal kaybının en aza indirilmesi için gerekli tedbirlerin alınması amacıyla, </a:t>
            </a:r>
            <a:r>
              <a:rPr lang="tr-TR" dirty="0" smtClean="0">
                <a:solidFill>
                  <a:srgbClr val="FF0000"/>
                </a:solidFill>
              </a:rPr>
              <a:t>BATMAN merkez ve beş ilçeye bağlı okul ve  kurumlarda</a:t>
            </a:r>
            <a:r>
              <a:rPr lang="tr-TR" dirty="0" smtClean="0"/>
              <a:t> tehlike öncesi, tehlike sırası ve sonrasına ilişkin görev ve sorumluluklarını belirlemek. </a:t>
            </a:r>
          </a:p>
          <a:p>
            <a:r>
              <a:rPr lang="tr-TR" dirty="0" smtClean="0"/>
              <a:t>NOT: Diğer kısımlar resimdeki gibi doldurulur.</a:t>
            </a:r>
          </a:p>
          <a:p>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15. ADIM</a:t>
            </a:r>
            <a:r>
              <a:rPr lang="tr-TR" dirty="0" smtClean="0">
                <a:solidFill>
                  <a:srgbClr val="FF0000"/>
                </a:solidFill>
              </a:rPr>
              <a:t/>
            </a:r>
            <a:br>
              <a:rPr lang="tr-TR" dirty="0" smtClean="0">
                <a:solidFill>
                  <a:srgbClr val="FF0000"/>
                </a:solidFill>
              </a:rPr>
            </a:br>
            <a:r>
              <a:rPr lang="tr-TR" b="1" dirty="0" smtClean="0">
                <a:solidFill>
                  <a:srgbClr val="FF0000"/>
                </a:solidFill>
              </a:rPr>
              <a:t>Tatbikat türü YANGIN seçilir.</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77500" lnSpcReduction="20000"/>
          </a:bodyPr>
          <a:lstStyle/>
          <a:p>
            <a:pPr fontAlgn="base"/>
            <a:r>
              <a:rPr lang="tr-TR" dirty="0" smtClean="0"/>
              <a:t>Mevcut Binaların Yangından Korunması Hakkındaki Yönetmelik kapsamında Kurum ve Kuruluşlarda görev yapan tüm personelin; Her türlü yapı, bina, tesis ve işletmelerde muhtemel çıkabilecek yangın olaylarının önlenmesi için gerekli koruyucu önlemleri almak, yangın esnasında söndürme ve kurtarma tekniklerini uygulamak, mevcut Personele yangın güvenliği konusunda bilgilendirmek, bilgilerini beceriye dönüştürmek, yangın anında kullanılacak koruyucu teçhizat ile söndürme malzeme ve cihazlarını tanıtmak, olası yangında yangın söndürme tekniklerini ve bina – tesis tahliye işlemlerini öğretmektir.</a:t>
            </a:r>
          </a:p>
          <a:p>
            <a:pPr fontAlgn="base"/>
            <a:r>
              <a:rPr lang="tr-TR" dirty="0" smtClean="0"/>
              <a:t> </a:t>
            </a:r>
          </a:p>
          <a:p>
            <a:r>
              <a:rPr lang="tr-TR" dirty="0" smtClean="0"/>
              <a:t>NOT:  Diğer kısımlar resimdeki gibi doldurulur.</a:t>
            </a:r>
          </a:p>
          <a:p>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16. ADIM</a:t>
            </a:r>
            <a:br>
              <a:rPr lang="tr-TR" dirty="0" smtClean="0">
                <a:solidFill>
                  <a:srgbClr val="FF0000"/>
                </a:solidFill>
              </a:rPr>
            </a:br>
            <a:r>
              <a:rPr lang="tr-TR" dirty="0" smtClean="0">
                <a:solidFill>
                  <a:srgbClr val="FF0000"/>
                </a:solidFill>
              </a:rPr>
              <a:t>Tatbikat türü Personel tahliye seçilir.</a:t>
            </a:r>
            <a:br>
              <a:rPr lang="tr-TR" dirty="0" smtClean="0">
                <a:solidFill>
                  <a:srgbClr val="FF0000"/>
                </a:solidFill>
              </a:rPr>
            </a:br>
            <a:r>
              <a:rPr lang="tr-TR" dirty="0" smtClean="0">
                <a:solidFill>
                  <a:srgbClr val="FF0000"/>
                </a:solidFill>
              </a:rPr>
              <a:t> </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Personel tahliye Tatbikatının amacı;</a:t>
            </a:r>
          </a:p>
          <a:p>
            <a:r>
              <a:rPr lang="tr-TR" dirty="0" smtClean="0"/>
              <a:t>Olası deprem ve yangın anında personel ve öğrencilere kurum ve okullarda can ve mal kaybının  en aza indirilmesi için eğitim verilerek derslikler ve yurtların planlı bir şekilde  boşaltılması ve önceden belirlenen açık alanlarda hiçbir izdihama yol   açmadan toplanmalarını sağlamak.</a:t>
            </a:r>
          </a:p>
          <a:p>
            <a:r>
              <a:rPr lang="tr-TR" dirty="0" smtClean="0"/>
              <a:t>NOT:  Diğer kısımlar resimdeki gibi doldurulur.</a:t>
            </a:r>
          </a:p>
          <a:p>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fontScale="90000"/>
          </a:bodyPr>
          <a:lstStyle/>
          <a:p>
            <a:pPr algn="ctr"/>
            <a:r>
              <a:rPr lang="tr-TR" dirty="0" smtClean="0">
                <a:solidFill>
                  <a:srgbClr val="FF0000"/>
                </a:solidFill>
              </a:rPr>
              <a:t>17. ADIM</a:t>
            </a:r>
            <a:br>
              <a:rPr lang="tr-TR" dirty="0" smtClean="0">
                <a:solidFill>
                  <a:srgbClr val="FF0000"/>
                </a:solidFill>
              </a:rPr>
            </a:br>
            <a:r>
              <a:rPr lang="tr-TR" dirty="0" smtClean="0">
                <a:solidFill>
                  <a:srgbClr val="FF0000"/>
                </a:solidFill>
              </a:rPr>
              <a:t>Acil durum tahliye planlarına girilir.</a:t>
            </a:r>
            <a:br>
              <a:rPr lang="tr-TR" dirty="0" smtClean="0">
                <a:solidFill>
                  <a:srgbClr val="FF0000"/>
                </a:solidFill>
              </a:rPr>
            </a:br>
            <a:r>
              <a:rPr lang="tr-TR" dirty="0" smtClean="0">
                <a:solidFill>
                  <a:srgbClr val="FF0000"/>
                </a:solidFill>
              </a:rPr>
              <a:t> </a:t>
            </a:r>
            <a:endParaRPr lang="tr-TR" dirty="0">
              <a:solidFill>
                <a:srgbClr val="FF0000"/>
              </a:solidFill>
            </a:endParaRPr>
          </a:p>
        </p:txBody>
      </p:sp>
      <p:pic>
        <p:nvPicPr>
          <p:cNvPr id="4" name="3 İçerik Yer Tutucusu"/>
          <p:cNvPicPr>
            <a:picLocks noGrp="1"/>
          </p:cNvPicPr>
          <p:nvPr>
            <p:ph idx="1"/>
          </p:nvPr>
        </p:nvPicPr>
        <p:blipFill>
          <a:blip r:embed="rId2" cstate="print"/>
          <a:stretch>
            <a:fillRect/>
          </a:stretch>
        </p:blipFill>
        <p:spPr bwMode="auto">
          <a:xfrm>
            <a:off x="1435100" y="1739937"/>
            <a:ext cx="7499350" cy="4216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18658"/>
          </a:xfrm>
        </p:spPr>
        <p:txBody>
          <a:bodyPr>
            <a:normAutofit fontScale="90000"/>
          </a:bodyPr>
          <a:lstStyle/>
          <a:p>
            <a:pPr algn="ctr"/>
            <a:r>
              <a:rPr lang="tr-TR" sz="6000" dirty="0" smtClean="0">
                <a:solidFill>
                  <a:srgbClr val="FF0000"/>
                </a:solidFill>
              </a:rPr>
              <a:t>SABIRLA DİNLEDİĞİNİZ İÇİN TEŞEKKÜRLER…</a:t>
            </a:r>
            <a:r>
              <a:rPr lang="tr-TR" dirty="0" smtClean="0"/>
              <a:t/>
            </a:r>
            <a:br>
              <a:rPr lang="tr-TR" dirty="0" smtClean="0"/>
            </a:br>
            <a:r>
              <a:rPr lang="tr-TR" dirty="0" smtClean="0"/>
              <a:t/>
            </a:r>
            <a:br>
              <a:rPr lang="tr-TR" dirty="0" smtClean="0"/>
            </a:br>
            <a:r>
              <a:rPr lang="tr-TR" dirty="0" smtClean="0"/>
              <a:t/>
            </a:r>
            <a:br>
              <a:rPr lang="tr-TR" dirty="0" smtClean="0"/>
            </a:br>
            <a:r>
              <a:rPr lang="tr-TR" dirty="0" smtClean="0">
                <a:solidFill>
                  <a:srgbClr val="7030A0"/>
                </a:solidFill>
              </a:rPr>
              <a:t>HASAN AYDINLIK</a:t>
            </a:r>
            <a:br>
              <a:rPr lang="tr-TR" dirty="0" smtClean="0">
                <a:solidFill>
                  <a:srgbClr val="7030A0"/>
                </a:solidFill>
              </a:rPr>
            </a:br>
            <a:r>
              <a:rPr lang="tr-TR" dirty="0" smtClean="0">
                <a:solidFill>
                  <a:srgbClr val="7030A0"/>
                </a:solidFill>
              </a:rPr>
              <a:t>A SINIFI İŞ GÜVENLİĞİ UZMANI</a:t>
            </a:r>
            <a:br>
              <a:rPr lang="tr-TR" dirty="0" smtClean="0">
                <a:solidFill>
                  <a:srgbClr val="7030A0"/>
                </a:solidFill>
              </a:rPr>
            </a:br>
            <a:r>
              <a:rPr lang="tr-TR" dirty="0" smtClean="0">
                <a:solidFill>
                  <a:srgbClr val="7030A0"/>
                </a:solidFill>
              </a:rPr>
              <a:t>İL KOORDİNATÖRÜ</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p>
        </p:txBody>
      </p:sp>
      <p:sp>
        <p:nvSpPr>
          <p:cNvPr id="3" name="2 İçerik Yer Tutucusu"/>
          <p:cNvSpPr>
            <a:spLocks noGrp="1"/>
          </p:cNvSpPr>
          <p:nvPr>
            <p:ph idx="1"/>
          </p:nvPr>
        </p:nvSpPr>
        <p:spPr/>
        <p:txBody>
          <a:bodyPr>
            <a:normAutofit lnSpcReduction="10000"/>
          </a:bodyPr>
          <a:lstStyle/>
          <a:p>
            <a:r>
              <a:rPr lang="tr-TR" b="1" dirty="0" smtClean="0">
                <a:solidFill>
                  <a:srgbClr val="92D050"/>
                </a:solidFill>
              </a:rPr>
              <a:t>Çalışanlarımız bizlere çocuklarından emanettir</a:t>
            </a:r>
          </a:p>
          <a:p>
            <a:r>
              <a:rPr lang="tr-TR" b="1" dirty="0" smtClean="0">
                <a:solidFill>
                  <a:srgbClr val="FFC000"/>
                </a:solidFill>
              </a:rPr>
              <a:t>Kazanın büyüğü ihmalin küçüğü ile başlar</a:t>
            </a:r>
          </a:p>
          <a:p>
            <a:r>
              <a:rPr lang="tr-TR" b="1" dirty="0" smtClean="0">
                <a:solidFill>
                  <a:srgbClr val="00B0F0"/>
                </a:solidFill>
              </a:rPr>
              <a:t>Kaza temenni ederek değil tedbir alarak önlenir.</a:t>
            </a:r>
          </a:p>
          <a:p>
            <a:r>
              <a:rPr lang="tr-TR" b="1" dirty="0" smtClean="0">
                <a:solidFill>
                  <a:srgbClr val="FF0000"/>
                </a:solidFill>
              </a:rPr>
              <a:t>Keşke Dememek İçin, İş Güvenliği </a:t>
            </a:r>
            <a:r>
              <a:rPr lang="tr-TR" b="1" dirty="0" err="1" smtClean="0">
                <a:solidFill>
                  <a:srgbClr val="FF0000"/>
                </a:solidFill>
              </a:rPr>
              <a:t>Kurallaırna</a:t>
            </a:r>
            <a:r>
              <a:rPr lang="tr-TR" b="1" dirty="0" smtClean="0">
                <a:solidFill>
                  <a:srgbClr val="FF0000"/>
                </a:solidFill>
              </a:rPr>
              <a:t> </a:t>
            </a:r>
            <a:r>
              <a:rPr lang="tr-TR" b="1" dirty="0" smtClean="0">
                <a:solidFill>
                  <a:srgbClr val="FF0000"/>
                </a:solidFill>
              </a:rPr>
              <a:t>Uyalım</a:t>
            </a:r>
          </a:p>
          <a:p>
            <a:r>
              <a:rPr lang="tr-TR" b="1" dirty="0" smtClean="0">
                <a:solidFill>
                  <a:srgbClr val="7030A0"/>
                </a:solidFill>
              </a:rPr>
              <a:t>Öğrencilerimiz </a:t>
            </a:r>
            <a:r>
              <a:rPr lang="tr-TR" b="1" dirty="0" smtClean="0">
                <a:solidFill>
                  <a:srgbClr val="7030A0"/>
                </a:solidFill>
              </a:rPr>
              <a:t>bizlere </a:t>
            </a:r>
            <a:r>
              <a:rPr lang="tr-TR" b="1" dirty="0" smtClean="0">
                <a:solidFill>
                  <a:srgbClr val="7030A0"/>
                </a:solidFill>
              </a:rPr>
              <a:t>anne babalarından </a:t>
            </a:r>
            <a:r>
              <a:rPr lang="tr-TR" b="1" dirty="0" smtClean="0">
                <a:solidFill>
                  <a:srgbClr val="7030A0"/>
                </a:solidFill>
              </a:rPr>
              <a:t>emanettir</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smtClean="0"/>
              <a:t>1-</a:t>
            </a:r>
            <a:r>
              <a:rPr lang="tr-TR" dirty="0" err="1" smtClean="0"/>
              <a:t>İsg</a:t>
            </a:r>
            <a:r>
              <a:rPr lang="tr-TR" dirty="0" smtClean="0"/>
              <a:t> klasörü oluşturulacak</a:t>
            </a:r>
          </a:p>
          <a:p>
            <a:r>
              <a:rPr lang="tr-TR" dirty="0" smtClean="0"/>
              <a:t>2-Çalışanların </a:t>
            </a:r>
            <a:r>
              <a:rPr lang="tr-TR" dirty="0" err="1" smtClean="0"/>
              <a:t>İsg</a:t>
            </a:r>
            <a:r>
              <a:rPr lang="tr-TR" dirty="0" smtClean="0"/>
              <a:t> eğitim durum tespiti yapılacak</a:t>
            </a:r>
          </a:p>
          <a:p>
            <a:r>
              <a:rPr lang="tr-TR" dirty="0" smtClean="0"/>
              <a:t>3-Eğitime katılmayanlara eğitim almaları için yazılı tebligat yapılıp dosyalanacak.</a:t>
            </a:r>
          </a:p>
          <a:p>
            <a:r>
              <a:rPr lang="tr-TR" dirty="0" smtClean="0"/>
              <a:t>4-Her okulumuzda </a:t>
            </a:r>
            <a:r>
              <a:rPr lang="tr-TR" dirty="0" err="1" smtClean="0"/>
              <a:t>İsg</a:t>
            </a:r>
            <a:r>
              <a:rPr lang="tr-TR" dirty="0" smtClean="0"/>
              <a:t> tespit ve öneri defteri bulundurulacak</a:t>
            </a:r>
          </a:p>
          <a:p>
            <a:r>
              <a:rPr lang="tr-TR" dirty="0" smtClean="0"/>
              <a:t>5-Her okul ve kurumuzda risk değerlendirme ekibi oluşturulup , ekip üyelerine yazılı tebligat yapılıp </a:t>
            </a:r>
            <a:r>
              <a:rPr lang="tr-TR" dirty="0" err="1" smtClean="0"/>
              <a:t>isg</a:t>
            </a:r>
            <a:r>
              <a:rPr lang="tr-TR" dirty="0" smtClean="0"/>
              <a:t> klasörüne  konulacak</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p>
        </p:txBody>
      </p:sp>
      <p:sp>
        <p:nvSpPr>
          <p:cNvPr id="3" name="2 İçerik Yer Tutucusu"/>
          <p:cNvSpPr>
            <a:spLocks noGrp="1"/>
          </p:cNvSpPr>
          <p:nvPr>
            <p:ph idx="1"/>
          </p:nvPr>
        </p:nvSpPr>
        <p:spPr/>
        <p:txBody>
          <a:bodyPr/>
          <a:lstStyle/>
          <a:p>
            <a:r>
              <a:rPr lang="tr-TR" dirty="0" smtClean="0"/>
              <a:t>6-</a:t>
            </a:r>
            <a:r>
              <a:rPr lang="tr-TR" dirty="0" err="1" smtClean="0"/>
              <a:t>Çlışan</a:t>
            </a:r>
            <a:r>
              <a:rPr lang="tr-TR" dirty="0" smtClean="0"/>
              <a:t> sayısı 50 ve üzeri olan okullarımızda ayrıca İş Sağlığı Ve Güvenliği Kurulu Oluşturulup kurul üyelerine yazılı tebligat yapılıp dosyalanacak.</a:t>
            </a:r>
          </a:p>
          <a:p>
            <a:r>
              <a:rPr lang="tr-TR" dirty="0" smtClean="0"/>
              <a:t>7-Acil durum ekipleri (Yangın Söndürme, Kurtarma, Koruma Ve İlkyardım </a:t>
            </a:r>
            <a:r>
              <a:rPr lang="tr-TR" dirty="0" err="1" smtClean="0"/>
              <a:t>Ekpleri</a:t>
            </a:r>
            <a:r>
              <a:rPr lang="tr-TR" dirty="0" smtClean="0"/>
              <a:t> ) oluşturulup üyelerine yazılı tebligat yapılıp </a:t>
            </a:r>
            <a:r>
              <a:rPr lang="tr-TR" dirty="0" err="1" smtClean="0"/>
              <a:t>dosyalacanacak</a:t>
            </a:r>
            <a:endParaRPr lang="tr-TR" dirty="0" smtClean="0"/>
          </a:p>
          <a:p>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p>
        </p:txBody>
      </p:sp>
      <p:sp>
        <p:nvSpPr>
          <p:cNvPr id="3" name="2 İçerik Yer Tutucusu"/>
          <p:cNvSpPr>
            <a:spLocks noGrp="1"/>
          </p:cNvSpPr>
          <p:nvPr>
            <p:ph idx="1"/>
          </p:nvPr>
        </p:nvSpPr>
        <p:spPr/>
        <p:txBody>
          <a:bodyPr>
            <a:normAutofit/>
          </a:bodyPr>
          <a:lstStyle/>
          <a:p>
            <a:r>
              <a:rPr lang="tr-TR" dirty="0" smtClean="0"/>
              <a:t>8-Acil durum ekipleri mutlaka eğitime gönderilip , eğitim sonunda yapılacak sınavı başarıyla geçenlerin belgeleri </a:t>
            </a:r>
            <a:r>
              <a:rPr lang="tr-TR" dirty="0" err="1" smtClean="0"/>
              <a:t>İsg</a:t>
            </a:r>
            <a:r>
              <a:rPr lang="tr-TR" dirty="0" smtClean="0"/>
              <a:t> klasörüne konulacak. </a:t>
            </a:r>
            <a:r>
              <a:rPr lang="tr-TR" sz="2800" dirty="0" smtClean="0">
                <a:solidFill>
                  <a:srgbClr val="FF0000"/>
                </a:solidFill>
              </a:rPr>
              <a:t>(Ceza:1325,1325,2025)</a:t>
            </a:r>
          </a:p>
          <a:p>
            <a:r>
              <a:rPr lang="tr-TR" dirty="0" smtClean="0"/>
              <a:t>9-</a:t>
            </a:r>
            <a:r>
              <a:rPr lang="tr-TR" dirty="0" err="1" smtClean="0"/>
              <a:t>İsg</a:t>
            </a:r>
            <a:r>
              <a:rPr lang="tr-TR" dirty="0" smtClean="0"/>
              <a:t> çalışmalarına/eğitime katılımdan dolayı çalışanın ücretinden herhangi bir kesinti yapılamaz. </a:t>
            </a:r>
            <a:r>
              <a:rPr lang="tr-TR" dirty="0" err="1" smtClean="0"/>
              <a:t>İsg</a:t>
            </a:r>
            <a:r>
              <a:rPr lang="tr-TR" dirty="0" smtClean="0"/>
              <a:t> çalışmalarının veya </a:t>
            </a:r>
            <a:r>
              <a:rPr lang="tr-TR" dirty="0" err="1" smtClean="0"/>
              <a:t>isg</a:t>
            </a:r>
            <a:r>
              <a:rPr lang="tr-TR" dirty="0" smtClean="0"/>
              <a:t> için araç gereç ve KKD almanın maliyeti çalışana yansıtılamaz.</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DEPREM/Uygulanacak Tahliye Yöntemleri</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smtClean="0"/>
              <a:t>1.TAHLİYE EKİPLERİ BİNADA HAZIR OLACAKLAR.KAMU KURUM VE KURULUŞLARINA TAHLİYEDE YARDIMCI OLACAKLAR.</a:t>
            </a:r>
          </a:p>
          <a:p>
            <a:r>
              <a:rPr lang="tr-TR" dirty="0" smtClean="0"/>
              <a:t>2.YARALILAR ÖNCELİKLİ OLMAK KAYDI İLE SAKİN VE TEKER TEKER TOPLANMA YERLERİNE SEVKİ SAĞLANACAKTIR.</a:t>
            </a:r>
          </a:p>
          <a:p>
            <a:r>
              <a:rPr lang="tr-TR" dirty="0" smtClean="0"/>
              <a:t>3.SAYIMLARI TUTULARAK SAĞLIKLI VERİLER YETKİLİLERE BİLDİRİLECEKTİR.</a:t>
            </a:r>
          </a:p>
          <a:p>
            <a:r>
              <a:rPr lang="tr-TR" dirty="0" smtClean="0"/>
              <a:t> </a:t>
            </a:r>
          </a:p>
          <a:p>
            <a:r>
              <a:rPr lang="tr-TR" dirty="0" smtClean="0"/>
              <a:t>NOT: Yapılan tatbikat tarihleri girilecek.</a:t>
            </a:r>
          </a:p>
          <a:p>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p>
        </p:txBody>
      </p:sp>
      <p:sp>
        <p:nvSpPr>
          <p:cNvPr id="3" name="2 İçerik Yer Tutucusu"/>
          <p:cNvSpPr>
            <a:spLocks noGrp="1"/>
          </p:cNvSpPr>
          <p:nvPr>
            <p:ph idx="1"/>
          </p:nvPr>
        </p:nvSpPr>
        <p:spPr/>
        <p:txBody>
          <a:bodyPr/>
          <a:lstStyle/>
          <a:p>
            <a:r>
              <a:rPr lang="tr-TR" dirty="0" smtClean="0"/>
              <a:t>10- İlkyardım kursu için Sağlık İl Müdürlüğüne ödenen para okul/kurum müdürlüğü tarafından karşılanır.</a:t>
            </a:r>
          </a:p>
          <a:p>
            <a:r>
              <a:rPr lang="tr-TR" dirty="0" smtClean="0"/>
              <a:t>11-Okul ve kurumlarımızdaki bütün dolaplar büyüklüğü, yüksekliği ve bulunduğu yere bakılmaksızın duvara veya yere sabitlenmelidir.</a:t>
            </a:r>
          </a:p>
          <a:p>
            <a:r>
              <a:rPr lang="tr-TR" dirty="0" smtClean="0"/>
              <a:t>12-Bütün elektrik panoları </a:t>
            </a:r>
            <a:r>
              <a:rPr lang="tr-TR" dirty="0" err="1" smtClean="0"/>
              <a:t>kilitlenlemidir</a:t>
            </a:r>
            <a:r>
              <a:rPr lang="tr-TR" dirty="0" smtClean="0"/>
              <a:t>.</a:t>
            </a:r>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p>
        </p:txBody>
      </p:sp>
      <p:sp>
        <p:nvSpPr>
          <p:cNvPr id="3" name="2 İçerik Yer Tutucusu"/>
          <p:cNvSpPr>
            <a:spLocks noGrp="1"/>
          </p:cNvSpPr>
          <p:nvPr>
            <p:ph idx="1"/>
          </p:nvPr>
        </p:nvSpPr>
        <p:spPr/>
        <p:txBody>
          <a:bodyPr/>
          <a:lstStyle/>
          <a:p>
            <a:r>
              <a:rPr lang="tr-TR" dirty="0" smtClean="0"/>
              <a:t>13-Acil çıkış kapıları sürekli açık tutulmalı, herhangi bir malzeme bırakılmamalı</a:t>
            </a:r>
          </a:p>
          <a:p>
            <a:r>
              <a:rPr lang="tr-TR" dirty="0" smtClean="0"/>
              <a:t>14-Her kat ve koridor için için ışıklı acil çıkış levhaları bulundurulmalı, kaçış yolunu doğru göstermelidir.</a:t>
            </a:r>
          </a:p>
          <a:p>
            <a:r>
              <a:rPr lang="tr-TR" dirty="0" smtClean="0"/>
              <a:t>15-Yangın söndürme cihazları mevzuat gereği yeterli miktarda bulundurulmalı yetkili firmalara zamanında periyodik kontrolleri </a:t>
            </a:r>
            <a:r>
              <a:rPr lang="tr-TR" dirty="0" err="1" smtClean="0"/>
              <a:t>yaptılarak</a:t>
            </a:r>
            <a:r>
              <a:rPr lang="tr-TR" dirty="0" smtClean="0"/>
              <a:t> belgelendirilmeli</a:t>
            </a:r>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Okul ve Kurumlarımızda Alınması Gereken </a:t>
            </a:r>
            <a:r>
              <a:rPr lang="tr-TR" dirty="0" err="1" smtClean="0">
                <a:solidFill>
                  <a:srgbClr val="FF0000"/>
                </a:solidFill>
              </a:rPr>
              <a:t>İsg</a:t>
            </a:r>
            <a:r>
              <a:rPr lang="tr-TR" dirty="0" smtClean="0">
                <a:solidFill>
                  <a:srgbClr val="FF0000"/>
                </a:solidFill>
              </a:rPr>
              <a:t> Tedbirleri</a:t>
            </a:r>
            <a:endParaRPr lang="tr-TR" dirty="0"/>
          </a:p>
        </p:txBody>
      </p:sp>
      <p:sp>
        <p:nvSpPr>
          <p:cNvPr id="3" name="2 İçerik Yer Tutucusu"/>
          <p:cNvSpPr>
            <a:spLocks noGrp="1"/>
          </p:cNvSpPr>
          <p:nvPr>
            <p:ph idx="1"/>
          </p:nvPr>
        </p:nvSpPr>
        <p:spPr/>
        <p:txBody>
          <a:bodyPr/>
          <a:lstStyle/>
          <a:p>
            <a:r>
              <a:rPr lang="tr-TR" dirty="0" smtClean="0"/>
              <a:t>16-İş kazaları anında kolluk kuvvetlerine, ilçe büro yöneticileri aracılığıyla il İSGB koordinatörlüğüne bildirilecek üç gün içinde ÇSGB’ </a:t>
            </a:r>
            <a:r>
              <a:rPr lang="tr-TR" dirty="0" err="1" smtClean="0"/>
              <a:t>na</a:t>
            </a:r>
            <a:r>
              <a:rPr lang="tr-TR" dirty="0" smtClean="0"/>
              <a:t> mutlaka internet üzerinden bildirilecek. </a:t>
            </a:r>
          </a:p>
          <a:p>
            <a:r>
              <a:rPr lang="tr-TR" dirty="0" smtClean="0">
                <a:solidFill>
                  <a:srgbClr val="FF0000"/>
                </a:solidFill>
              </a:rPr>
              <a:t>(Ceza: Kayıt:2026TL, 2026TL, 3039TL</a:t>
            </a:r>
          </a:p>
          <a:p>
            <a:r>
              <a:rPr lang="tr-TR" dirty="0" smtClean="0">
                <a:solidFill>
                  <a:srgbClr val="FF0000"/>
                </a:solidFill>
              </a:rPr>
              <a:t>       Bildirim:2702TL,2702TL,4053TL)</a:t>
            </a:r>
          </a:p>
          <a:p>
            <a:r>
              <a:rPr lang="tr-TR" dirty="0" smtClean="0">
                <a:solidFill>
                  <a:srgbClr val="7030A0"/>
                </a:solidFill>
              </a:rPr>
              <a:t>Tatbikat tarih ve saatleri il </a:t>
            </a:r>
            <a:r>
              <a:rPr lang="tr-TR" dirty="0" err="1" smtClean="0">
                <a:solidFill>
                  <a:srgbClr val="7030A0"/>
                </a:solidFill>
              </a:rPr>
              <a:t>İSGB’ye</a:t>
            </a:r>
            <a:r>
              <a:rPr lang="tr-TR" dirty="0" smtClean="0">
                <a:solidFill>
                  <a:srgbClr val="7030A0"/>
                </a:solidFill>
              </a:rPr>
              <a:t> bildirilecektir.</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2434282"/>
          </a:xfrm>
        </p:spPr>
        <p:txBody>
          <a:bodyPr>
            <a:normAutofit/>
          </a:bodyPr>
          <a:lstStyle/>
          <a:p>
            <a:pPr algn="ctr"/>
            <a:r>
              <a:rPr lang="tr-TR" sz="4400" dirty="0" smtClean="0">
                <a:solidFill>
                  <a:srgbClr val="FF0000"/>
                </a:solidFill>
              </a:rPr>
              <a:t>SABIRLA DİNLEDİĞİNİZ İÇİN TEŞEKKÜRLER…</a:t>
            </a:r>
            <a:r>
              <a:rPr lang="tr-TR" dirty="0" smtClean="0"/>
              <a:t/>
            </a:r>
            <a:br>
              <a:rPr lang="tr-TR" dirty="0" smtClean="0"/>
            </a:br>
            <a:endParaRPr lang="tr-TR" dirty="0"/>
          </a:p>
        </p:txBody>
      </p:sp>
      <p:sp>
        <p:nvSpPr>
          <p:cNvPr id="3" name="2 İçerik Yer Tutucusu"/>
          <p:cNvSpPr>
            <a:spLocks noGrp="1"/>
          </p:cNvSpPr>
          <p:nvPr>
            <p:ph idx="1"/>
          </p:nvPr>
        </p:nvSpPr>
        <p:spPr>
          <a:xfrm>
            <a:off x="1435608" y="2996952"/>
            <a:ext cx="7498080" cy="3251448"/>
          </a:xfrm>
        </p:spPr>
        <p:txBody>
          <a:bodyPr>
            <a:normAutofit/>
          </a:bodyPr>
          <a:lstStyle/>
          <a:p>
            <a:endParaRPr lang="tr-TR" dirty="0" smtClean="0">
              <a:solidFill>
                <a:srgbClr val="7030A0"/>
              </a:solidFill>
            </a:endParaRPr>
          </a:p>
          <a:p>
            <a:endParaRPr lang="tr-TR" dirty="0" smtClean="0">
              <a:solidFill>
                <a:srgbClr val="7030A0"/>
              </a:solidFill>
            </a:endParaRPr>
          </a:p>
          <a:p>
            <a:pPr algn="ctr">
              <a:buNone/>
            </a:pPr>
            <a:r>
              <a:rPr lang="tr-TR" dirty="0" smtClean="0">
                <a:solidFill>
                  <a:srgbClr val="7030A0"/>
                </a:solidFill>
              </a:rPr>
              <a:t>HASAN </a:t>
            </a:r>
            <a:r>
              <a:rPr lang="tr-TR" dirty="0" smtClean="0">
                <a:solidFill>
                  <a:srgbClr val="7030A0"/>
                </a:solidFill>
              </a:rPr>
              <a:t>AYDINLIK</a:t>
            </a:r>
            <a:br>
              <a:rPr lang="tr-TR" dirty="0" smtClean="0">
                <a:solidFill>
                  <a:srgbClr val="7030A0"/>
                </a:solidFill>
              </a:rPr>
            </a:br>
            <a:r>
              <a:rPr lang="tr-TR" dirty="0" smtClean="0">
                <a:solidFill>
                  <a:srgbClr val="7030A0"/>
                </a:solidFill>
              </a:rPr>
              <a:t>A SINIFI İŞ GÜVENLİĞİ UZMANI</a:t>
            </a:r>
            <a:br>
              <a:rPr lang="tr-TR" dirty="0" smtClean="0">
                <a:solidFill>
                  <a:srgbClr val="7030A0"/>
                </a:solidFill>
              </a:rPr>
            </a:br>
            <a:r>
              <a:rPr lang="tr-TR" dirty="0" smtClean="0">
                <a:solidFill>
                  <a:srgbClr val="7030A0"/>
                </a:solidFill>
              </a:rPr>
              <a:t>İL KOORDİNATÖRÜ</a:t>
            </a:r>
            <a:r>
              <a:rPr lang="tr-TR" dirty="0" smtClean="0"/>
              <a:t/>
            </a:r>
            <a:br>
              <a:rPr lang="tr-TR" dirty="0" smtClean="0"/>
            </a:b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332656"/>
            <a:ext cx="8229600" cy="1368152"/>
          </a:xfrm>
        </p:spPr>
        <p:txBody>
          <a:bodyPr>
            <a:normAutofit fontScale="90000"/>
          </a:bodyPr>
          <a:lstStyle/>
          <a:p>
            <a:pPr lvl="0" algn="ctr"/>
            <a:r>
              <a:rPr lang="tr-TR" dirty="0" smtClean="0">
                <a:solidFill>
                  <a:srgbClr val="FF0000"/>
                </a:solidFill>
              </a:rPr>
              <a:t>3.ADIM 2. KISIM</a:t>
            </a:r>
            <a:br>
              <a:rPr lang="tr-TR" dirty="0" smtClean="0">
                <a:solidFill>
                  <a:srgbClr val="FF0000"/>
                </a:solidFill>
              </a:rPr>
            </a:br>
            <a:r>
              <a:rPr lang="tr-TR" dirty="0" smtClean="0">
                <a:solidFill>
                  <a:srgbClr val="FF0000"/>
                </a:solidFill>
              </a:rPr>
              <a:t>Seçiniz kısmından iş kazası butonuna tıklanır.</a:t>
            </a:r>
            <a:endParaRPr lang="tr-TR" dirty="0">
              <a:solidFill>
                <a:srgbClr val="FF0000"/>
              </a:solidFill>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971600" y="1916832"/>
            <a:ext cx="8172400" cy="4941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İş Kazası/Alınacak Önleyici ve Sınırlandırıcı Tedbirler</a:t>
            </a: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r>
              <a:rPr lang="tr-TR" dirty="0" smtClean="0"/>
              <a:t>1 Uyarı ve ikaz levhaları asılacaktır. İSG panosu hazırlanacaktır.</a:t>
            </a:r>
          </a:p>
          <a:p>
            <a:r>
              <a:rPr lang="tr-TR" dirty="0" smtClean="0"/>
              <a:t>2. işyerinde düşmeye ,kaymaya karşı gerekli güvenlik önlemleri alınacaktır.</a:t>
            </a:r>
          </a:p>
          <a:p>
            <a:r>
              <a:rPr lang="tr-TR" dirty="0" smtClean="0"/>
              <a:t>3.çalışanların iş ve güvenlik talimatlarına uymaları sağlanacaktır.</a:t>
            </a:r>
          </a:p>
          <a:p>
            <a:r>
              <a:rPr lang="tr-TR" dirty="0" smtClean="0"/>
              <a:t>3.çalışanların İSG eğitimleri verilecektir.</a:t>
            </a:r>
          </a:p>
          <a:p>
            <a:r>
              <a:rPr lang="tr-TR" dirty="0" smtClean="0"/>
              <a:t>4.iş bölümüne çalışanların uymaları sağlanacaktır.</a:t>
            </a:r>
          </a:p>
          <a:p>
            <a:r>
              <a:rPr lang="tr-TR" dirty="0" smtClean="0"/>
              <a:t>5.iş kazası önleme ön tedbirlerinin alınması sağlanacaktır.</a:t>
            </a:r>
          </a:p>
          <a:p>
            <a:r>
              <a:rPr lang="tr-TR" dirty="0" smtClean="0"/>
              <a:t> </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İş Kazası/Uygulanacak Müdahale Yöntemleri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1.	Durumu iş sağlığı güvenliği İş güvenliği Uzmanı ve ilk amirinize bildiriniz</a:t>
            </a:r>
          </a:p>
          <a:p>
            <a:r>
              <a:rPr lang="tr-TR" dirty="0" smtClean="0"/>
              <a:t>2.	İş kazasına uğrayan personele ilk müdahaleyi yapınız.</a:t>
            </a:r>
          </a:p>
          <a:p>
            <a:r>
              <a:rPr lang="tr-TR" dirty="0" smtClean="0"/>
              <a:t>3.	Yapılan ilk müdahaleden sonra sağlık kontrolü için, hastaneye veya sağlık ocağına götürülmesini sağlayınız.</a:t>
            </a:r>
          </a:p>
          <a:p>
            <a:r>
              <a:rPr lang="tr-TR" dirty="0" smtClean="0"/>
              <a:t>4.	Ağır yaralanmalarda, ambulans </a:t>
            </a:r>
            <a:r>
              <a:rPr lang="tr-TR" dirty="0" err="1" smtClean="0"/>
              <a:t>cağır</a:t>
            </a:r>
            <a:r>
              <a:rPr lang="tr-TR" dirty="0" smtClean="0"/>
              <a:t> ve yaralıyı en kısa zamanda hastaneye ulaştırınız</a:t>
            </a:r>
          </a:p>
          <a:p>
            <a:r>
              <a:rPr lang="tr-TR" dirty="0" smtClean="0"/>
              <a:t> </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248</TotalTime>
  <Words>3010</Words>
  <Application>Microsoft Office PowerPoint</Application>
  <PresentationFormat>Ekran Gösterisi (4:3)</PresentationFormat>
  <Paragraphs>283</Paragraphs>
  <Slides>63</Slides>
  <Notes>0</Notes>
  <HiddenSlides>0</HiddenSlides>
  <MMClips>0</MMClips>
  <ScaleCrop>false</ScaleCrop>
  <HeadingPairs>
    <vt:vector size="4" baseType="variant">
      <vt:variant>
        <vt:lpstr>Tema</vt:lpstr>
      </vt:variant>
      <vt:variant>
        <vt:i4>1</vt:i4>
      </vt:variant>
      <vt:variant>
        <vt:lpstr>Slayt Başlıkları</vt:lpstr>
      </vt:variant>
      <vt:variant>
        <vt:i4>63</vt:i4>
      </vt:variant>
    </vt:vector>
  </HeadingPairs>
  <TitlesOfParts>
    <vt:vector size="64" baseType="lpstr">
      <vt:lpstr>Gündönümü</vt:lpstr>
      <vt:lpstr>                                             HOŞ GELDİNİZ  ACİL DURUM BİLGİ GİRİŞ EKRANI</vt:lpstr>
      <vt:lpstr>YANGINLA MÜCADELE /SÖNDÜRME EKİBİ</vt:lpstr>
      <vt:lpstr>2.ADIM Acil durumlara gir.</vt:lpstr>
      <vt:lpstr>3.ADIM Seçiniz butonundan depremi tıkla. </vt:lpstr>
      <vt:lpstr>DEPREM/Uygulanacak Müdahale Yöntemleri</vt:lpstr>
      <vt:lpstr>DEPREM/Uygulanacak Tahliye Yöntemleri</vt:lpstr>
      <vt:lpstr>3.ADIM 2. KISIM Seçiniz kısmından iş kazası butonuna tıklanır.</vt:lpstr>
      <vt:lpstr>İş Kazası/Alınacak Önleyici ve Sınırlandırıcı Tedbirler</vt:lpstr>
      <vt:lpstr>İş Kazası/Uygulanacak Müdahale Yöntemleri </vt:lpstr>
      <vt:lpstr>İŞ KAZASI/Uygulanacak Tahliye Yöntemleri </vt:lpstr>
      <vt:lpstr>4.ADIM Seçinizden patlama seçilir.  </vt:lpstr>
      <vt:lpstr>PATLAMA/Alınacak Önleyici ve Sınırlandırıcı Tedbirler</vt:lpstr>
      <vt:lpstr>PATLAMA/Uygulanacak Müdahale Yöntemleri </vt:lpstr>
      <vt:lpstr>PATLAMA/Uygulanacak Tahliye Yöntemleri</vt:lpstr>
      <vt:lpstr> 5.ADIM Sabotajı Seçiniz</vt:lpstr>
      <vt:lpstr>SABOTAJ/Alınacak Önleyici ve Sınırlandırıcı Tedbirler</vt:lpstr>
      <vt:lpstr> SABOTAJ/Uygulanacak Müdahale Yöntemleri</vt:lpstr>
      <vt:lpstr>SABOTAJ/Uygulanacak Tahliye Yöntemleri</vt:lpstr>
      <vt:lpstr>7.ADIM Sel’i Tıklayınız </vt:lpstr>
      <vt:lpstr>SEL/Alınacak Önleyici ve Sınırlandırıcı Tedbirler </vt:lpstr>
      <vt:lpstr>SEL/Uygulanacak Müdahale Yöntemleri</vt:lpstr>
      <vt:lpstr>SEL/Uygulanacak Tahliye Yöntemleri </vt:lpstr>
      <vt:lpstr>7.ADIM Yangını Tıklayınız </vt:lpstr>
      <vt:lpstr>YANGIN/Alınacak Önleyici ve Sınırlandırıcı Tedbirler </vt:lpstr>
      <vt:lpstr>YANGIN/Uygulanacak Müdahale Yöntemleri</vt:lpstr>
      <vt:lpstr>YANGIN/Uygulanacak Tahliye Yöntemleri</vt:lpstr>
      <vt:lpstr>8 .ADIM Fırtınayı Tıklayınız</vt:lpstr>
      <vt:lpstr>FIRTINA/Alınacak Önleyici ve Sınırlandırıcı Tedbirler</vt:lpstr>
      <vt:lpstr>FIRTINA/Uygulanacak Müdahale Yöntemleri</vt:lpstr>
      <vt:lpstr>FIRTINA/Uygulanacak Tahliye Yöntemleri</vt:lpstr>
      <vt:lpstr>9. ADIM Gıda Zehirlenmesini Tıklayınız</vt:lpstr>
      <vt:lpstr>GIDA ZEHİRLENMESİ/Alınacak Önleyici ve Sınırlandırıcı Tedbirler </vt:lpstr>
      <vt:lpstr>GIDA ZEHİRLENMESİ/Alınacak Önleyici ve Sınırlandırıcı Tedbirler</vt:lpstr>
      <vt:lpstr>GIDA ZEHİRLENMESİ/ Uygulanacak Müdahale Yöntemleri</vt:lpstr>
      <vt:lpstr>GIDA ZEHİRLENMESİ/ Uygulanacak Tahliye Yöntemleri </vt:lpstr>
      <vt:lpstr>10.  ADIM Heyelan’ı Tıklayınız </vt:lpstr>
      <vt:lpstr>HEYELAN/Alınacak Önleyici ve Sınırlandırıcı Tedbirler</vt:lpstr>
      <vt:lpstr>HEYELAN/Uygulanacak Müdahale Yöntemleri </vt:lpstr>
      <vt:lpstr>HEYELAN/Uygulanacak Tahliye Yöntemleri</vt:lpstr>
      <vt:lpstr>11.  ADIM KBRN’i Tıklayınız </vt:lpstr>
      <vt:lpstr>KBRN/Alınacak Önleyici ve Sınırlandırıcı Tedbirler </vt:lpstr>
      <vt:lpstr>KBRN/Uygulanacak Müdahale Yöntemleri </vt:lpstr>
      <vt:lpstr>KBRN/Uygulanacak Tahliye Yöntemleri </vt:lpstr>
      <vt:lpstr>12. ADIM Tatbikat raporlarına girilir.</vt:lpstr>
      <vt:lpstr>Seçiniz butonundan Doğal afetler seçilir  </vt:lpstr>
      <vt:lpstr>Amacı aşağıdaki örnekteki gibi yazılabilir/1</vt:lpstr>
      <vt:lpstr>Amacı aşağıdaki örnekteki gibi yazılabilir/2</vt:lpstr>
      <vt:lpstr>Amacı aşağıdaki örnekteki gibi yazılabilir/3</vt:lpstr>
      <vt:lpstr>Gerisi resimde gösterildiği gibi doldurulur. </vt:lpstr>
      <vt:lpstr>13. ADIM TATBİKAT TÜRÜ DEPREM SEÇİLİR. </vt:lpstr>
      <vt:lpstr>14. ADIM  Tatbikat türü KBRN seçilir. </vt:lpstr>
      <vt:lpstr>15. ADIM Tatbikat türü YANGIN seçilir. </vt:lpstr>
      <vt:lpstr>16. ADIM Tatbikat türü Personel tahliye seçilir.  </vt:lpstr>
      <vt:lpstr>17. ADIM Acil durum tahliye planlarına girilir.  </vt:lpstr>
      <vt:lpstr>SABIRLA DİNLEDİĞİNİZ İÇİN TEŞEKKÜRLER…   HASAN AYDINLIK A SINIFI İŞ GÜVENLİĞİ UZMANI İL KOORDİNATÖRÜ </vt:lpstr>
      <vt:lpstr>Okul ve Kurumlarımızda Alınması Gereken İsg Tedbirleri</vt:lpstr>
      <vt:lpstr>Okul ve Kurumlarımızda Alınması Gereken İsg Tedbirleri</vt:lpstr>
      <vt:lpstr>Okul ve Kurumlarımızda Alınması Gereken İsg Tedbirleri</vt:lpstr>
      <vt:lpstr>Okul ve Kurumlarımızda Alınması Gereken İsg Tedbirleri</vt:lpstr>
      <vt:lpstr>Okul ve Kurumlarımızda Alınması Gereken İsg Tedbirleri</vt:lpstr>
      <vt:lpstr>Okul ve Kurumlarımızda Alınması Gereken İsg Tedbirleri</vt:lpstr>
      <vt:lpstr>Okul ve Kurumlarımızda Alınması Gereken İsg Tedbirleri</vt:lpstr>
      <vt:lpstr>SABIRLA DİNLEDİĞİNİZ İÇİN TEŞEKKÜRLER…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HOŞ GELDİNİZ  ACİL DURUM BİLGİ GİRİŞ EKRANI</dc:title>
  <dc:creator>Lenovo</dc:creator>
  <cp:lastModifiedBy>Lenovo</cp:lastModifiedBy>
  <cp:revision>89</cp:revision>
  <dcterms:created xsi:type="dcterms:W3CDTF">2017-04-02T10:01:50Z</dcterms:created>
  <dcterms:modified xsi:type="dcterms:W3CDTF">2017-04-04T20:46:32Z</dcterms:modified>
</cp:coreProperties>
</file>