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sldIdLst>
    <p:sldId id="256" r:id="rId2"/>
    <p:sldId id="257" r:id="rId3"/>
    <p:sldId id="258" r:id="rId4"/>
    <p:sldId id="259" r:id="rId5"/>
    <p:sldId id="260" r:id="rId6"/>
    <p:sldId id="312" r:id="rId7"/>
    <p:sldId id="315" r:id="rId8"/>
    <p:sldId id="261" r:id="rId9"/>
    <p:sldId id="313" r:id="rId10"/>
    <p:sldId id="314" r:id="rId11"/>
    <p:sldId id="288" r:id="rId12"/>
    <p:sldId id="291" r:id="rId13"/>
    <p:sldId id="262" r:id="rId14"/>
    <p:sldId id="284" r:id="rId15"/>
    <p:sldId id="263" r:id="rId16"/>
    <p:sldId id="292" r:id="rId17"/>
    <p:sldId id="264" r:id="rId18"/>
    <p:sldId id="265" r:id="rId19"/>
    <p:sldId id="293" r:id="rId20"/>
    <p:sldId id="294" r:id="rId21"/>
    <p:sldId id="266" r:id="rId22"/>
    <p:sldId id="296" r:id="rId23"/>
    <p:sldId id="295" r:id="rId24"/>
    <p:sldId id="267" r:id="rId25"/>
    <p:sldId id="268" r:id="rId26"/>
    <p:sldId id="269" r:id="rId27"/>
    <p:sldId id="298" r:id="rId28"/>
    <p:sldId id="270" r:id="rId29"/>
    <p:sldId id="299" r:id="rId30"/>
    <p:sldId id="300" r:id="rId31"/>
    <p:sldId id="301" r:id="rId32"/>
    <p:sldId id="271" r:id="rId33"/>
    <p:sldId id="302" r:id="rId34"/>
    <p:sldId id="303" r:id="rId35"/>
    <p:sldId id="272" r:id="rId36"/>
    <p:sldId id="273" r:id="rId37"/>
    <p:sldId id="274" r:id="rId38"/>
    <p:sldId id="275" r:id="rId39"/>
    <p:sldId id="304" r:id="rId40"/>
    <p:sldId id="276" r:id="rId41"/>
    <p:sldId id="305" r:id="rId42"/>
    <p:sldId id="306" r:id="rId43"/>
    <p:sldId id="277" r:id="rId44"/>
    <p:sldId id="307" r:id="rId45"/>
    <p:sldId id="308" r:id="rId46"/>
    <p:sldId id="309" r:id="rId47"/>
    <p:sldId id="278" r:id="rId48"/>
    <p:sldId id="310" r:id="rId49"/>
    <p:sldId id="279" r:id="rId50"/>
    <p:sldId id="280" r:id="rId51"/>
    <p:sldId id="281" r:id="rId52"/>
    <p:sldId id="282" r:id="rId53"/>
    <p:sldId id="285" r:id="rId54"/>
    <p:sldId id="283" r:id="rId55"/>
    <p:sldId id="311" r:id="rId56"/>
    <p:sldId id="317"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15" autoAdjust="0"/>
  </p:normalViewPr>
  <p:slideViewPr>
    <p:cSldViewPr>
      <p:cViewPr>
        <p:scale>
          <a:sx n="72" d="100"/>
          <a:sy n="72" d="100"/>
        </p:scale>
        <p:origin x="-131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32415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E731D28-ED98-4CB3-B4E5-6AFB6C6B26D6}" type="datetimeFigureOut">
              <a:rPr lang="tr-TR" smtClean="0"/>
              <a:t>17.11.2015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44218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428691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792663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353570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917802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2915471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42483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421562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340006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12633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E731D28-ED98-4CB3-B4E5-6AFB6C6B26D6}" type="datetimeFigureOut">
              <a:rPr lang="tr-TR" smtClean="0"/>
              <a:t>17.11.2015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31191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E731D28-ED98-4CB3-B4E5-6AFB6C6B26D6}" type="datetimeFigureOut">
              <a:rPr lang="tr-TR" smtClean="0"/>
              <a:t>17.11.2015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421482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313495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01095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FE731D28-ED98-4CB3-B4E5-6AFB6C6B26D6}" type="datetimeFigureOut">
              <a:rPr lang="tr-TR" smtClean="0"/>
              <a:t>17.11.2015</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262728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E731D28-ED98-4CB3-B4E5-6AFB6C6B26D6}" type="datetimeFigureOut">
              <a:rPr lang="tr-TR" smtClean="0"/>
              <a:t>17.11.2015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t>‹#›</a:t>
            </a:fld>
            <a:endParaRPr lang="tr-TR"/>
          </a:p>
        </p:txBody>
      </p:sp>
    </p:spTree>
    <p:extLst>
      <p:ext uri="{BB962C8B-B14F-4D97-AF65-F5344CB8AC3E}">
        <p14:creationId xmlns:p14="http://schemas.microsoft.com/office/powerpoint/2010/main" val="135924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E731D28-ED98-4CB3-B4E5-6AFB6C6B26D6}" type="datetimeFigureOut">
              <a:rPr lang="tr-TR" smtClean="0"/>
              <a:t>17.11.2015</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2432213-709E-432F-ABA1-DEA8E86AF0AC}" type="slidenum">
              <a:rPr lang="tr-TR" smtClean="0"/>
              <a:t>‹#›</a:t>
            </a:fld>
            <a:endParaRPr lang="tr-TR"/>
          </a:p>
        </p:txBody>
      </p:sp>
    </p:spTree>
    <p:extLst>
      <p:ext uri="{BB962C8B-B14F-4D97-AF65-F5344CB8AC3E}">
        <p14:creationId xmlns:p14="http://schemas.microsoft.com/office/powerpoint/2010/main" val="193142619"/>
      </p:ext>
    </p:extLst>
  </p:cSld>
  <p:clrMap bg1="dk1" tx1="lt1" bg2="dk2" tx2="lt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 id="2147484041" r:id="rId15"/>
    <p:sldLayoutId id="2147484042" r:id="rId16"/>
    <p:sldLayoutId id="214748404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Unvan 2"/>
          <p:cNvSpPr>
            <a:spLocks noGrp="1"/>
          </p:cNvSpPr>
          <p:nvPr>
            <p:ph type="ctrTitle"/>
          </p:nvPr>
        </p:nvSpPr>
        <p:spPr>
          <a:xfrm>
            <a:off x="971600" y="1124744"/>
            <a:ext cx="6620968" cy="5256584"/>
          </a:xfrm>
        </p:spPr>
        <p:txBody>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2015-2016 </a:t>
            </a:r>
            <a: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ÖĞRETİM </a:t>
            </a: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YILI</a:t>
            </a:r>
            <a: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t>
            </a:r>
            <a: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ORTAK </a:t>
            </a:r>
            <a:r>
              <a:rPr lang="en-US"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SINAVLAR</a:t>
            </a:r>
            <a: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tr-TR" sz="4800" b="1" spc="5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tr-TR" sz="2400" dirty="0" smtClean="0">
                <a:solidFill>
                  <a:schemeClr val="bg1"/>
                </a:solidFill>
                <a:latin typeface="Monotype Corsiva" pitchFamily="66" charset="0"/>
                <a:sym typeface="Wingdings" panose="05000000000000000000" pitchFamily="2" charset="2"/>
              </a:rPr>
              <a:t/>
            </a:r>
            <a:br>
              <a:rPr lang="tr-TR" sz="2400" dirty="0" smtClean="0">
                <a:solidFill>
                  <a:schemeClr val="bg1"/>
                </a:solidFill>
                <a:latin typeface="Monotype Corsiva" pitchFamily="66" charset="0"/>
                <a:sym typeface="Wingdings" panose="05000000000000000000" pitchFamily="2" charset="2"/>
              </a:rPr>
            </a:br>
            <a:r>
              <a:rPr lang="tr-TR" sz="2400" dirty="0" smtClean="0">
                <a:solidFill>
                  <a:schemeClr val="bg1"/>
                </a:solidFill>
                <a:latin typeface="Monotype Corsiva" pitchFamily="66" charset="0"/>
                <a:sym typeface="Wingdings" panose="05000000000000000000" pitchFamily="2" charset="2"/>
              </a:rPr>
              <a:t>2015</a:t>
            </a:r>
            <a:r>
              <a:rPr lang="tr-TR" sz="4800" dirty="0">
                <a:latin typeface="Monotype Corsiva" pitchFamily="66" charset="0"/>
              </a:rPr>
              <a:t/>
            </a:r>
            <a:br>
              <a:rPr lang="tr-TR" sz="4800" dirty="0">
                <a:latin typeface="Monotype Corsiva" pitchFamily="66" charset="0"/>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t>
            </a:r>
            <a:endPar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48052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37509"/>
            <a:ext cx="8352928" cy="5120491"/>
          </a:xfrm>
        </p:spPr>
        <p:txBody>
          <a:bodyPr/>
          <a:lstStyle/>
          <a:p>
            <a:pPr marL="0" indent="0">
              <a:buNone/>
            </a:pPr>
            <a:r>
              <a:rPr lang="en-US" sz="2400" b="1" dirty="0" smtClean="0"/>
              <a:t>Ayrıca mazeret sınavına katılması uygun görülen öğrencilerin bilgileri, okul müdürlüklerince e-Okul Sistemine sınavlar tamamlandıktan sonra 5 (beş) gün içerisinde giriş yapılacaktır.</a:t>
            </a:r>
            <a:endParaRPr lang="tr-TR" sz="2400" b="1" dirty="0" smtClean="0"/>
          </a:p>
          <a:p>
            <a:pPr marL="0" indent="0">
              <a:buNone/>
            </a:pPr>
            <a:r>
              <a:rPr lang="en-US" sz="2400" b="1" dirty="0" smtClean="0"/>
              <a:t> </a:t>
            </a:r>
            <a:r>
              <a:rPr lang="tr-TR" sz="2400" b="1" dirty="0" smtClean="0"/>
              <a:t> </a:t>
            </a:r>
          </a:p>
          <a:p>
            <a:pPr marL="0" indent="0">
              <a:buNone/>
            </a:pPr>
            <a:r>
              <a:rPr lang="en-US" sz="2400" b="1" dirty="0" smtClean="0"/>
              <a:t>Mazereti okul müdürlüğünce uygun görülen öğrenciler için Bakanlıkça belirlenen tarih ve merkezlerde mazeret sınavı yapılacaktır.</a:t>
            </a:r>
            <a:endParaRPr lang="tr-TR" sz="2400" b="1" dirty="0" smtClean="0"/>
          </a:p>
          <a:p>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5424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904656"/>
          </a:xfrm>
        </p:spPr>
        <p:txBody>
          <a:bodyPr>
            <a:normAutofit/>
          </a:bodyPr>
          <a:lstStyle/>
          <a:p>
            <a:pPr marL="0" indent="0">
              <a:buNone/>
            </a:pPr>
            <a:r>
              <a:rPr lang="tr-TR" dirty="0" smtClean="0"/>
              <a:t>   </a:t>
            </a:r>
          </a:p>
          <a:p>
            <a:pPr marL="0" indent="0">
              <a:buNone/>
            </a:pPr>
            <a:r>
              <a:rPr lang="en-US" sz="2400" b="1" dirty="0" smtClean="0"/>
              <a:t>Geçerli mazereti olmadan ortak sınav/sınavlara katılmayan öğrencilerin, o derse ait sınav puanı </a:t>
            </a:r>
            <a:r>
              <a:rPr lang="en-US" sz="2400" b="1" dirty="0" smtClean="0">
                <a:solidFill>
                  <a:srgbClr val="FFC000"/>
                </a:solidFill>
              </a:rPr>
              <a:t>0 (sıfır) </a:t>
            </a:r>
            <a:r>
              <a:rPr lang="en-US" sz="2400" b="1" dirty="0" smtClean="0"/>
              <a:t>olarak değerlendirilecek, e-Okul Sisteminde ortak sınav sonuç hanesinde </a:t>
            </a:r>
            <a:r>
              <a:rPr lang="en-US" sz="2400" b="1" dirty="0" smtClean="0">
                <a:solidFill>
                  <a:srgbClr val="FFC000"/>
                </a:solidFill>
              </a:rPr>
              <a:t>(G) </a:t>
            </a:r>
            <a:r>
              <a:rPr lang="en-US" sz="2400" b="1" dirty="0" smtClean="0"/>
              <a:t>olarak gösterilecek ve ortalamaya dahil edilecektir. Veli, öğrencisinin ortak sınava katılamama sebebini, en geç sınavın tamamlandığı tarihten itibaren </a:t>
            </a:r>
            <a:r>
              <a:rPr lang="en-US" sz="2400" b="1" dirty="0" smtClean="0">
                <a:solidFill>
                  <a:srgbClr val="FFC000"/>
                </a:solidFill>
              </a:rPr>
              <a:t>5 (beş) </a:t>
            </a:r>
            <a:r>
              <a:rPr lang="en-US" sz="2400" b="1" dirty="0" smtClean="0"/>
              <a:t>iş günü içinde okul yönetimine yazılı olarak bildirecektir.</a:t>
            </a:r>
            <a:endParaRPr lang="tr-TR" sz="2400" b="1" dirty="0" smtClean="0"/>
          </a:p>
          <a:p>
            <a:pPr marL="0" indent="0">
              <a:buNone/>
            </a:pPr>
            <a:endParaRPr lang="tr-TR" sz="2400" b="1" dirty="0"/>
          </a:p>
          <a:p>
            <a:pPr marL="0" indent="0">
              <a:buNone/>
            </a:pPr>
            <a:r>
              <a:rPr lang="en-US" sz="2400" b="1" dirty="0" smtClean="0"/>
              <a:t>Sınavlarda öğretmenler, kendi okulları dışında farklı bir okulda görevlendirilecek olup, ihtiyaç </a:t>
            </a:r>
            <a:r>
              <a:rPr lang="en-US" sz="2400" b="1" dirty="0" err="1" smtClean="0"/>
              <a:t>duyulması</a:t>
            </a:r>
            <a:r>
              <a:rPr lang="en-US" sz="2400" b="1" dirty="0" smtClean="0"/>
              <a:t> h</a:t>
            </a:r>
            <a:r>
              <a:rPr lang="tr-TR" sz="2400" b="1" dirty="0" smtClean="0"/>
              <a:t>a</a:t>
            </a:r>
            <a:r>
              <a:rPr lang="en-US" sz="2400" b="1" dirty="0" err="1" smtClean="0"/>
              <a:t>linde</a:t>
            </a:r>
            <a:r>
              <a:rPr lang="en-US" sz="2400" b="1" dirty="0" smtClean="0"/>
              <a:t> Bakanlıkça gerekli tedbirler alınacaktır.</a:t>
            </a:r>
            <a:endParaRPr lang="tr-TR" sz="2400" b="1" dirty="0" smtClean="0"/>
          </a:p>
          <a:p>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459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556792"/>
            <a:ext cx="8136788" cy="4400411"/>
          </a:xfrm>
        </p:spPr>
        <p:txBody>
          <a:bodyPr/>
          <a:lstStyle/>
          <a:p>
            <a:pPr marL="0" indent="0">
              <a:buNone/>
            </a:pPr>
            <a:r>
              <a:rPr lang="tr-TR" dirty="0" smtClean="0"/>
              <a:t> </a:t>
            </a:r>
          </a:p>
          <a:p>
            <a:pPr marL="0" indent="0">
              <a:buNone/>
            </a:pPr>
            <a:endParaRPr lang="tr-TR" sz="2400" dirty="0"/>
          </a:p>
          <a:p>
            <a:pPr marL="0" indent="0">
              <a:buNone/>
            </a:pPr>
            <a:r>
              <a:rPr lang="en-US" sz="2400" b="1" dirty="0" smtClean="0"/>
              <a:t>Parasız yatılılık ve bursluluk hakkından yararlanmak isteyen 8’inci sınıf</a:t>
            </a:r>
            <a:r>
              <a:rPr lang="tr-TR" sz="2400" b="1" dirty="0" smtClean="0"/>
              <a:t> </a:t>
            </a:r>
            <a:r>
              <a:rPr lang="en-US" sz="2400" b="1" dirty="0" smtClean="0"/>
              <a:t>öğrencileri ayrıca PYBS’ye girmeyecek, PYBS kılavuzuna göre başvuru yapmak şartıyla AOSP, PYBS yerleştirme puanı olarak değerlendirilecektir.</a:t>
            </a:r>
            <a:endParaRPr lang="tr-TR" sz="2400"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3604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2194" y="404664"/>
            <a:ext cx="7055380" cy="1400530"/>
          </a:xfrm>
        </p:spPr>
        <p:txBody>
          <a:bodyPr>
            <a:normAutofit/>
          </a:bodyPr>
          <a:lstStyle/>
          <a:p>
            <a:r>
              <a:rPr lang="en-US" sz="3600" b="1" dirty="0"/>
              <a:t>2.  SINAVA GİRME ŞARTLARI</a:t>
            </a:r>
            <a:r>
              <a:rPr lang="tr-TR" dirty="0"/>
              <a:t/>
            </a:r>
            <a:br>
              <a:rPr lang="tr-TR" dirty="0"/>
            </a:br>
            <a:endParaRPr lang="tr-TR" dirty="0"/>
          </a:p>
        </p:txBody>
      </p:sp>
      <p:sp>
        <p:nvSpPr>
          <p:cNvPr id="3" name="İçerik Yer Tutucusu 2"/>
          <p:cNvSpPr>
            <a:spLocks noGrp="1"/>
          </p:cNvSpPr>
          <p:nvPr>
            <p:ph idx="1"/>
          </p:nvPr>
        </p:nvSpPr>
        <p:spPr>
          <a:xfrm>
            <a:off x="512194" y="2348880"/>
            <a:ext cx="8229600" cy="3861047"/>
          </a:xfrm>
        </p:spPr>
        <p:txBody>
          <a:bodyPr>
            <a:normAutofit/>
          </a:bodyPr>
          <a:lstStyle/>
          <a:p>
            <a:pPr marL="0" indent="0">
              <a:buNone/>
            </a:pPr>
            <a:r>
              <a:rPr lang="en-US" sz="2400" b="1" dirty="0"/>
              <a:t>2.1. Ortaokul Öğrencilerinin Sınavlara Girme </a:t>
            </a:r>
            <a:r>
              <a:rPr lang="en-US" sz="2400" b="1" dirty="0" smtClean="0"/>
              <a:t>Şartları</a:t>
            </a:r>
            <a:r>
              <a:rPr lang="en-US" sz="2400" b="1" dirty="0"/>
              <a:t> </a:t>
            </a:r>
            <a:endParaRPr lang="tr-TR" sz="2400" b="1" dirty="0"/>
          </a:p>
          <a:p>
            <a:endParaRPr lang="tr-TR" sz="2400" b="1" dirty="0" smtClean="0"/>
          </a:p>
          <a:p>
            <a:pPr marL="0" indent="0">
              <a:buNone/>
            </a:pPr>
            <a:r>
              <a:rPr lang="en-US" sz="2400" b="1" dirty="0" smtClean="0"/>
              <a:t>2015–2016 </a:t>
            </a:r>
            <a:r>
              <a:rPr lang="en-US" sz="2400" b="1" dirty="0"/>
              <a:t>öğretim yılında örgün ortaokulların 8’inci sınıfında öğrenim görüyor olmak</a:t>
            </a:r>
            <a:r>
              <a:rPr lang="en-US" sz="2400" b="1" dirty="0" smtClean="0"/>
              <a:t>.</a:t>
            </a:r>
            <a:endParaRPr lang="tr-TR" sz="2400" b="1" dirty="0" smtClean="0"/>
          </a:p>
          <a:p>
            <a:pPr marL="0" indent="0">
              <a:buNone/>
            </a:pPr>
            <a:endParaRPr lang="tr-TR" sz="2400" b="1" dirty="0"/>
          </a:p>
          <a:p>
            <a:endParaRPr lang="tr-TR" sz="2400" b="1" dirty="0" smtClean="0"/>
          </a:p>
          <a:p>
            <a:endParaRPr lang="tr-TR" sz="2400" b="1"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244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19256" cy="2376264"/>
          </a:xfrm>
        </p:spPr>
        <p:txBody>
          <a:bodyPr>
            <a:normAutofit fontScale="90000"/>
          </a:bodyPr>
          <a:lstStyle/>
          <a:p>
            <a:r>
              <a:rPr lang="tr-TR" sz="3600" b="1" dirty="0" smtClean="0"/>
              <a:t/>
            </a:r>
            <a:br>
              <a:rPr lang="tr-TR" sz="3600" b="1" dirty="0" smtClean="0"/>
            </a:br>
            <a:r>
              <a:rPr lang="en-US" sz="3600" b="1" dirty="0" smtClean="0"/>
              <a:t>2.2. Açık Öğretim Ortaokulu Öğrencilerinin Sınavlara </a:t>
            </a:r>
            <a:r>
              <a:rPr lang="en-US" sz="3600" b="1" dirty="0" err="1" smtClean="0"/>
              <a:t>Girme</a:t>
            </a:r>
            <a:r>
              <a:rPr lang="en-US" sz="3600" b="1" dirty="0" smtClean="0"/>
              <a:t> </a:t>
            </a:r>
            <a:r>
              <a:rPr lang="en-US" sz="3600" b="1" dirty="0" err="1" smtClean="0"/>
              <a:t>Şartlar</a:t>
            </a:r>
            <a:r>
              <a:rPr lang="tr-TR" sz="3600" b="1" dirty="0" smtClean="0"/>
              <a:t>ı</a:t>
            </a:r>
            <a:br>
              <a:rPr lang="tr-TR" sz="3600" b="1" dirty="0" smtClean="0"/>
            </a:br>
            <a:r>
              <a:rPr lang="tr-TR" dirty="0" smtClean="0"/>
              <a:t/>
            </a:r>
            <a:br>
              <a:rPr lang="tr-TR" dirty="0" smtClean="0"/>
            </a:br>
            <a:r>
              <a:rPr lang="tr-TR" dirty="0" smtClean="0"/>
              <a:t/>
            </a:r>
            <a:br>
              <a:rPr lang="tr-TR" dirty="0" smtClean="0"/>
            </a:br>
            <a:r>
              <a:rPr lang="en-US" sz="2700" b="1" dirty="0" smtClean="0"/>
              <a:t>Örgün </a:t>
            </a:r>
            <a:r>
              <a:rPr lang="en-US" sz="2700" b="1" dirty="0"/>
              <a:t>ortaöğretim kurumuna kayıt olma şartını taşıyan ve açık öğretim ortaokulunun</a:t>
            </a:r>
            <a:r>
              <a:rPr lang="tr-TR" sz="2700" b="1" dirty="0"/>
              <a:t> </a:t>
            </a:r>
            <a:r>
              <a:rPr lang="en-US" sz="2700" b="1" dirty="0"/>
              <a:t>8‘inci sınıfında öğrenimine devam ediyor olmak.</a:t>
            </a:r>
            <a:r>
              <a:rPr lang="tr-TR" sz="2700" b="1" dirty="0"/>
              <a:t/>
            </a:r>
            <a:br>
              <a:rPr lang="tr-TR" sz="2700" b="1" dirty="0"/>
            </a:br>
            <a:endParaRPr lang="tr-TR" sz="2700" b="1"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8554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7467600" cy="1728192"/>
          </a:xfrm>
        </p:spPr>
        <p:txBody>
          <a:bodyPr>
            <a:normAutofit fontScale="90000"/>
          </a:bodyPr>
          <a:lstStyle/>
          <a:p>
            <a:r>
              <a:rPr lang="tr-TR" sz="3600" b="1" dirty="0" smtClean="0"/>
              <a:t/>
            </a:r>
            <a:br>
              <a:rPr lang="tr-TR" sz="3600" b="1" dirty="0" smtClean="0"/>
            </a:br>
            <a:r>
              <a:rPr lang="tr-TR" dirty="0"/>
              <a:t/>
            </a:r>
            <a:br>
              <a:rPr lang="tr-TR" dirty="0"/>
            </a:br>
            <a:r>
              <a:rPr lang="en-US" sz="3200" b="1" dirty="0"/>
              <a:t>3.  ORTAK SINAVLARA GİRMEK </a:t>
            </a:r>
            <a:r>
              <a:rPr lang="tr-TR" sz="3200" b="1" dirty="0" smtClean="0"/>
              <a:t>     </a:t>
            </a:r>
            <a:r>
              <a:rPr lang="en-US" sz="3200" b="1" dirty="0" smtClean="0"/>
              <a:t>İÇİN </a:t>
            </a:r>
            <a:r>
              <a:rPr lang="en-US" sz="3200" b="1" dirty="0"/>
              <a:t>BAŞVURU İŞLEMLERİ</a:t>
            </a:r>
            <a:endParaRPr lang="tr-TR" dirty="0"/>
          </a:p>
        </p:txBody>
      </p:sp>
      <p:sp>
        <p:nvSpPr>
          <p:cNvPr id="3" name="İçerik Yer Tutucusu 2"/>
          <p:cNvSpPr>
            <a:spLocks noGrp="1"/>
          </p:cNvSpPr>
          <p:nvPr>
            <p:ph idx="1"/>
          </p:nvPr>
        </p:nvSpPr>
        <p:spPr>
          <a:xfrm>
            <a:off x="845517" y="2132856"/>
            <a:ext cx="6711654" cy="4195481"/>
          </a:xfrm>
        </p:spPr>
        <p:txBody>
          <a:bodyPr>
            <a:normAutofit/>
          </a:bodyPr>
          <a:lstStyle/>
          <a:p>
            <a:pPr marL="0" indent="0">
              <a:buNone/>
            </a:pPr>
            <a:endParaRPr lang="tr-TR" b="1" dirty="0" smtClean="0"/>
          </a:p>
          <a:p>
            <a:pPr marL="0" indent="0">
              <a:buNone/>
            </a:pPr>
            <a:r>
              <a:rPr lang="en-US" sz="2400" b="1" dirty="0" smtClean="0">
                <a:solidFill>
                  <a:srgbClr val="FFC000"/>
                </a:solidFill>
              </a:rPr>
              <a:t>a</a:t>
            </a:r>
            <a:r>
              <a:rPr lang="en-US" sz="2400" b="1" dirty="0">
                <a:solidFill>
                  <a:srgbClr val="FFC000"/>
                </a:solidFill>
              </a:rPr>
              <a:t>.   </a:t>
            </a:r>
            <a:r>
              <a:rPr lang="en-US" sz="2400" dirty="0"/>
              <a:t>8’inci sınıf öğrencileri ortak sınavlara girmek için ücret yatırmayacaklardır.</a:t>
            </a:r>
            <a:endParaRPr lang="tr-TR" sz="2400" dirty="0"/>
          </a:p>
          <a:p>
            <a:endParaRPr lang="tr-TR" sz="2400" b="1" dirty="0"/>
          </a:p>
          <a:p>
            <a:pPr marL="0" indent="0">
              <a:buNone/>
            </a:pPr>
            <a:r>
              <a:rPr lang="en-US" sz="2400" b="1" dirty="0" smtClean="0">
                <a:solidFill>
                  <a:srgbClr val="FFC000"/>
                </a:solidFill>
              </a:rPr>
              <a:t>b</a:t>
            </a:r>
            <a:r>
              <a:rPr lang="en-US" sz="2400" b="1" dirty="0">
                <a:solidFill>
                  <a:srgbClr val="FFC000"/>
                </a:solidFill>
              </a:rPr>
              <a:t>. </a:t>
            </a:r>
            <a:r>
              <a:rPr lang="tr-TR" sz="2400" b="1" dirty="0" smtClean="0">
                <a:solidFill>
                  <a:srgbClr val="FFC000"/>
                </a:solidFill>
              </a:rPr>
              <a:t>  </a:t>
            </a:r>
            <a:r>
              <a:rPr lang="en-US" sz="2400" dirty="0" smtClean="0"/>
              <a:t>e-</a:t>
            </a:r>
            <a:r>
              <a:rPr lang="en-US" sz="2400" dirty="0" err="1" smtClean="0"/>
              <a:t>Okul</a:t>
            </a:r>
            <a:r>
              <a:rPr lang="en-US" sz="2400" dirty="0" smtClean="0"/>
              <a:t> </a:t>
            </a:r>
            <a:r>
              <a:rPr lang="en-US" sz="2400" dirty="0"/>
              <a:t>Sistemine kayıtlı 8’inci sınıf öğrencileri ortak sınavlara girmek için başvuru yapmayacaklardır</a:t>
            </a:r>
            <a:r>
              <a:rPr lang="en-US" sz="2400" dirty="0" smtClean="0"/>
              <a:t>.</a:t>
            </a:r>
            <a:endParaRPr lang="tr-TR" sz="2400" dirty="0" smtClean="0"/>
          </a:p>
          <a:p>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790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7467600" cy="4873752"/>
          </a:xfrm>
        </p:spPr>
        <p:txBody>
          <a:bodyPr>
            <a:normAutofit lnSpcReduction="10000"/>
          </a:bodyPr>
          <a:lstStyle/>
          <a:p>
            <a:pPr marL="0" indent="0" algn="just">
              <a:buNone/>
            </a:pPr>
            <a:r>
              <a:rPr lang="en-US" sz="2600" b="1" dirty="0" smtClean="0">
                <a:solidFill>
                  <a:srgbClr val="FFC000"/>
                </a:solidFill>
              </a:rPr>
              <a:t>c.  </a:t>
            </a:r>
            <a:r>
              <a:rPr lang="en-US" sz="2600" dirty="0" smtClean="0"/>
              <a:t>8’inci sınıf öğrencileri 2016 yılı PYBS’ye ayrıca girmeyeceklerdir</a:t>
            </a:r>
            <a:r>
              <a:rPr lang="en-US" sz="2600" b="1" dirty="0" smtClean="0"/>
              <a:t>. </a:t>
            </a:r>
            <a:r>
              <a:rPr lang="en-US" sz="2600" dirty="0" smtClean="0"/>
              <a:t>Parasız yatılılık veya bursluluk hakkından yararlanmak isteyen 8’inci sınıf öğrencilerinin başvuruları, 2016 yılı PYBS kılavuzunda belirtilen tarihlerde öğrencinin öğrenim gördüğü okul müdürlükleri tarafından e-Okul Sistemi üzerinden yapılacaktır.</a:t>
            </a:r>
            <a:endParaRPr lang="tr-TR" sz="2600" dirty="0" smtClean="0"/>
          </a:p>
          <a:p>
            <a:pPr algn="just"/>
            <a:endParaRPr lang="tr-TR" sz="2600" b="1" dirty="0" smtClean="0"/>
          </a:p>
          <a:p>
            <a:pPr marL="0" indent="0" algn="just">
              <a:buNone/>
            </a:pPr>
            <a:r>
              <a:rPr lang="tr-TR" sz="2600" b="1" dirty="0">
                <a:solidFill>
                  <a:srgbClr val="FFC000"/>
                </a:solidFill>
              </a:rPr>
              <a:t>d</a:t>
            </a:r>
            <a:r>
              <a:rPr lang="en-US" sz="2600" dirty="0" smtClean="0">
                <a:solidFill>
                  <a:srgbClr val="FFC000"/>
                </a:solidFill>
              </a:rPr>
              <a:t>. </a:t>
            </a:r>
            <a:r>
              <a:rPr lang="en-US" sz="2600" dirty="0" smtClean="0"/>
              <a:t>Açık</a:t>
            </a:r>
            <a:r>
              <a:rPr lang="tr-TR" sz="2600" dirty="0" smtClean="0"/>
              <a:t> </a:t>
            </a:r>
            <a:r>
              <a:rPr lang="en-US" sz="2600" dirty="0" smtClean="0"/>
              <a:t>öğretim</a:t>
            </a:r>
            <a:r>
              <a:rPr lang="tr-TR" sz="2600" dirty="0" smtClean="0"/>
              <a:t> </a:t>
            </a:r>
            <a:r>
              <a:rPr lang="en-US" sz="2600" dirty="0" smtClean="0"/>
              <a:t>ortaokulu</a:t>
            </a:r>
            <a:r>
              <a:rPr lang="tr-TR" sz="2600" dirty="0"/>
              <a:t> </a:t>
            </a:r>
            <a:r>
              <a:rPr lang="en-US" sz="2600" dirty="0" smtClean="0"/>
              <a:t>öğrencilerinin</a:t>
            </a:r>
            <a:r>
              <a:rPr lang="tr-TR" sz="2600" dirty="0" smtClean="0"/>
              <a:t> </a:t>
            </a:r>
            <a:r>
              <a:rPr lang="en-US" sz="2600" dirty="0" smtClean="0"/>
              <a:t>başvuru</a:t>
            </a:r>
            <a:r>
              <a:rPr lang="tr-TR" sz="2600" dirty="0" smtClean="0"/>
              <a:t> </a:t>
            </a:r>
            <a:r>
              <a:rPr lang="en-US" sz="2600" dirty="0" smtClean="0"/>
              <a:t>işlemleri</a:t>
            </a:r>
            <a:r>
              <a:rPr lang="tr-TR" sz="2600" dirty="0" smtClean="0"/>
              <a:t> </a:t>
            </a:r>
            <a:r>
              <a:rPr lang="en-US" sz="2600" dirty="0" smtClean="0"/>
              <a:t>Açık</a:t>
            </a:r>
            <a:r>
              <a:rPr lang="tr-TR" sz="2600" dirty="0" smtClean="0"/>
              <a:t> </a:t>
            </a:r>
            <a:r>
              <a:rPr lang="en-US" sz="2600" dirty="0" smtClean="0"/>
              <a:t>Öğretim</a:t>
            </a:r>
            <a:r>
              <a:rPr lang="tr-TR" sz="2600" dirty="0" smtClean="0"/>
              <a:t> </a:t>
            </a:r>
            <a:r>
              <a:rPr lang="en-US" sz="2600" dirty="0" smtClean="0"/>
              <a:t>Ortaokulu</a:t>
            </a:r>
            <a:r>
              <a:rPr lang="tr-TR" sz="2600" dirty="0" smtClean="0"/>
              <a:t> </a:t>
            </a:r>
            <a:r>
              <a:rPr lang="en-US" sz="2600" dirty="0" smtClean="0"/>
              <a:t>Müdürlüğü tarafından takip edilecektir.</a:t>
            </a:r>
            <a:endParaRPr lang="tr-TR" sz="26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7414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4710" y="452718"/>
            <a:ext cx="7055380" cy="1176082"/>
          </a:xfrm>
        </p:spPr>
        <p:txBody>
          <a:bodyPr>
            <a:normAutofit fontScale="90000"/>
          </a:bodyPr>
          <a:lstStyle/>
          <a:p>
            <a:r>
              <a:rPr lang="en-US" sz="3600" b="1" dirty="0"/>
              <a:t>4.  OKUL MÜDÜRLÜKLERİNİN </a:t>
            </a:r>
            <a:r>
              <a:rPr lang="en-US" sz="3600" b="1" dirty="0" smtClean="0"/>
              <a:t>İŞLEMLER</a:t>
            </a:r>
            <a:r>
              <a:rPr lang="tr-TR" sz="3600" b="1" dirty="0" smtClean="0"/>
              <a:t>İ</a:t>
            </a:r>
            <a:r>
              <a:rPr lang="tr-TR" dirty="0"/>
              <a:t/>
            </a:r>
            <a:br>
              <a:rPr lang="tr-TR" dirty="0"/>
            </a:br>
            <a:endParaRPr lang="tr-TR" dirty="0"/>
          </a:p>
        </p:txBody>
      </p:sp>
      <p:sp>
        <p:nvSpPr>
          <p:cNvPr id="3" name="İçerik Yer Tutucusu 2"/>
          <p:cNvSpPr>
            <a:spLocks noGrp="1"/>
          </p:cNvSpPr>
          <p:nvPr>
            <p:ph idx="1"/>
          </p:nvPr>
        </p:nvSpPr>
        <p:spPr>
          <a:xfrm>
            <a:off x="479133" y="1572019"/>
            <a:ext cx="7467600" cy="5157192"/>
          </a:xfrm>
        </p:spPr>
        <p:txBody>
          <a:bodyPr>
            <a:noAutofit/>
          </a:bodyPr>
          <a:lstStyle/>
          <a:p>
            <a:pPr marL="0" indent="0">
              <a:buNone/>
            </a:pPr>
            <a:r>
              <a:rPr lang="en-US" sz="2400" b="1" dirty="0">
                <a:solidFill>
                  <a:srgbClr val="FFC000"/>
                </a:solidFill>
              </a:rPr>
              <a:t>a.  </a:t>
            </a:r>
            <a:r>
              <a:rPr lang="en-US" sz="2400" dirty="0" smtClean="0"/>
              <a:t>Okulda </a:t>
            </a:r>
            <a:r>
              <a:rPr lang="en-US" sz="2400" dirty="0"/>
              <a:t>kayıtlı </a:t>
            </a:r>
            <a:r>
              <a:rPr lang="en-US" sz="2400" dirty="0" smtClean="0"/>
              <a:t> 8’inci sınıf</a:t>
            </a:r>
            <a:r>
              <a:rPr lang="tr-TR" sz="2400" dirty="0"/>
              <a:t> </a:t>
            </a:r>
            <a:r>
              <a:rPr lang="en-US" sz="2400" dirty="0" smtClean="0"/>
              <a:t>öğrencilerine </a:t>
            </a:r>
            <a:r>
              <a:rPr lang="en-US" sz="2400" dirty="0"/>
              <a:t>ait </a:t>
            </a:r>
            <a:r>
              <a:rPr lang="en-US" sz="2400" dirty="0" smtClean="0"/>
              <a:t>bilgileri,e-Okul Sistemindeki</a:t>
            </a:r>
            <a:r>
              <a:rPr lang="tr-TR" sz="2400" dirty="0" smtClean="0"/>
              <a:t> </a:t>
            </a:r>
            <a:r>
              <a:rPr lang="en-US" sz="2400" dirty="0" smtClean="0"/>
              <a:t>bilgilerle</a:t>
            </a:r>
            <a:r>
              <a:rPr lang="tr-TR" sz="2400" dirty="0" smtClean="0"/>
              <a:t> </a:t>
            </a:r>
            <a:r>
              <a:rPr lang="en-US" sz="2400" dirty="0" smtClean="0"/>
              <a:t>karşılaştırmak</a:t>
            </a:r>
            <a:r>
              <a:rPr lang="en-US" sz="2400" dirty="0"/>
              <a:t>; doğruluğunu </a:t>
            </a:r>
            <a:r>
              <a:rPr lang="en-US" sz="2400" dirty="0" smtClean="0"/>
              <a:t>ve</a:t>
            </a:r>
            <a:r>
              <a:rPr lang="tr-TR" sz="2400" dirty="0" smtClean="0"/>
              <a:t> </a:t>
            </a:r>
            <a:r>
              <a:rPr lang="en-US" sz="2400" dirty="0" smtClean="0"/>
              <a:t>güncelliğini </a:t>
            </a:r>
            <a:r>
              <a:rPr lang="en-US" sz="2400" dirty="0"/>
              <a:t>kontrol ve takip etmek</a:t>
            </a:r>
            <a:r>
              <a:rPr lang="en-US" sz="2400" dirty="0" smtClean="0"/>
              <a:t>,</a:t>
            </a:r>
            <a:endParaRPr lang="tr-TR" sz="2400" dirty="0" smtClean="0"/>
          </a:p>
          <a:p>
            <a:pPr marL="0" indent="0">
              <a:buNone/>
            </a:pPr>
            <a:r>
              <a:rPr lang="en-US" sz="2400" dirty="0" smtClean="0"/>
              <a:t>(</a:t>
            </a:r>
            <a:r>
              <a:rPr lang="en-US" sz="2400" dirty="0"/>
              <a:t>İkinci dönem ortak sınavları için 8’inci sınıf öğrencilerinin e-Okul Sistemindeki bilgileri 11</a:t>
            </a:r>
            <a:endParaRPr lang="tr-TR" sz="2400" dirty="0"/>
          </a:p>
          <a:p>
            <a:pPr marL="0" indent="0">
              <a:buNone/>
            </a:pPr>
            <a:r>
              <a:rPr lang="en-US" sz="2400" dirty="0"/>
              <a:t>Mart 2016 tarihine kadar güncellenecektir</a:t>
            </a:r>
            <a:r>
              <a:rPr lang="en-US" sz="2400" dirty="0" smtClean="0"/>
              <a:t>.)</a:t>
            </a:r>
            <a:endParaRPr lang="tr-TR" sz="2400" dirty="0" smtClean="0"/>
          </a:p>
          <a:p>
            <a:pPr marL="0" indent="0">
              <a:buNone/>
            </a:pPr>
            <a:r>
              <a:rPr lang="tr-TR" sz="2400" b="1" dirty="0" smtClean="0">
                <a:solidFill>
                  <a:srgbClr val="FFC000"/>
                </a:solidFill>
              </a:rPr>
              <a:t>b</a:t>
            </a:r>
            <a:r>
              <a:rPr lang="en-US" sz="2400" b="1" dirty="0" smtClean="0">
                <a:solidFill>
                  <a:srgbClr val="FFC000"/>
                </a:solidFill>
              </a:rPr>
              <a:t>.   </a:t>
            </a:r>
            <a:r>
              <a:rPr lang="en-US" sz="2400" dirty="0"/>
              <a:t>Sınava girecek öğrencilerin 6 ve 7’nci sınıf yıl sonu  başarı puanlarını kontrol etmek; </a:t>
            </a:r>
            <a:r>
              <a:rPr lang="en-US" sz="2400" dirty="0" smtClean="0"/>
              <a:t>6</a:t>
            </a:r>
            <a:r>
              <a:rPr lang="tr-TR" sz="2400" dirty="0" smtClean="0"/>
              <a:t> </a:t>
            </a:r>
            <a:r>
              <a:rPr lang="en-US" sz="2400" dirty="0" smtClean="0"/>
              <a:t>ve/veya </a:t>
            </a:r>
            <a:r>
              <a:rPr lang="en-US" sz="2400" dirty="0"/>
              <a:t>7’inci sınıfı, yurt dışında öğrenim görmüş olup hâlen Bakanlığa bağlı bir </a:t>
            </a:r>
            <a:r>
              <a:rPr lang="en-US" sz="2400" dirty="0" smtClean="0"/>
              <a:t>okulda</a:t>
            </a:r>
            <a:r>
              <a:rPr lang="tr-TR" sz="2400" dirty="0" smtClean="0"/>
              <a:t> </a:t>
            </a:r>
            <a:r>
              <a:rPr lang="en-US" sz="2400" dirty="0" smtClean="0"/>
              <a:t>8’inci </a:t>
            </a:r>
            <a:r>
              <a:rPr lang="en-US" sz="2400" dirty="0"/>
              <a:t>sınıfa devam eden öğrencilerin denklik bilgilerini e-Okul Sistemi’ne işlemek</a:t>
            </a:r>
            <a:r>
              <a:rPr lang="en-US" sz="2400" dirty="0" smtClean="0"/>
              <a:t>,</a:t>
            </a:r>
            <a:endParaRPr lang="tr-TR" sz="2400" dirty="0" smtClean="0"/>
          </a:p>
          <a:p>
            <a:pPr marL="0" indent="0">
              <a:buNone/>
            </a:pPr>
            <a:endParaRPr lang="tr-TR" b="1" dirty="0"/>
          </a:p>
          <a:p>
            <a:pPr marL="0" indent="0">
              <a:buNone/>
            </a:pPr>
            <a:endParaRPr lang="tr-TR" dirty="0"/>
          </a:p>
          <a:p>
            <a:pPr marL="0" indent="0">
              <a:buNone/>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5948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673" y="980728"/>
            <a:ext cx="8435280" cy="5766436"/>
          </a:xfrm>
        </p:spPr>
        <p:txBody>
          <a:bodyPr>
            <a:noAutofit/>
          </a:bodyPr>
          <a:lstStyle/>
          <a:p>
            <a:pPr marL="0" indent="0">
              <a:buNone/>
            </a:pPr>
            <a:r>
              <a:rPr lang="tr-TR" sz="2400" b="1" dirty="0">
                <a:solidFill>
                  <a:srgbClr val="FFC000"/>
                </a:solidFill>
              </a:rPr>
              <a:t>c</a:t>
            </a:r>
            <a:r>
              <a:rPr lang="en-US" sz="2400" b="1" dirty="0" smtClean="0">
                <a:solidFill>
                  <a:srgbClr val="FFC000"/>
                </a:solidFill>
              </a:rPr>
              <a:t>.  </a:t>
            </a:r>
            <a:r>
              <a:rPr lang="en-US" sz="2400" dirty="0"/>
              <a:t>e-Okul Sistemi üzerinde yer alan 8’inci sınıf öğrencilerinin fotoğraflarını, ikinci dönem için</a:t>
            </a:r>
            <a:endParaRPr lang="tr-TR" sz="2400" dirty="0"/>
          </a:p>
          <a:p>
            <a:pPr marL="0" indent="0">
              <a:buNone/>
            </a:pPr>
            <a:r>
              <a:rPr lang="en-US" sz="2400" dirty="0"/>
              <a:t>11 Mart 2016 tarihlerine kadar güncellemek</a:t>
            </a:r>
            <a:r>
              <a:rPr lang="en-US" sz="2400" dirty="0" smtClean="0"/>
              <a:t>,</a:t>
            </a:r>
            <a:endParaRPr lang="tr-TR" sz="2400" dirty="0" smtClean="0"/>
          </a:p>
          <a:p>
            <a:pPr marL="0" indent="0">
              <a:buNone/>
            </a:pPr>
            <a:endParaRPr lang="tr-TR" sz="2400" b="1" dirty="0" smtClean="0"/>
          </a:p>
          <a:p>
            <a:pPr marL="0" indent="0">
              <a:buNone/>
            </a:pPr>
            <a:r>
              <a:rPr lang="tr-TR" sz="2400" b="1" dirty="0">
                <a:solidFill>
                  <a:srgbClr val="FFC000"/>
                </a:solidFill>
              </a:rPr>
              <a:t>d</a:t>
            </a:r>
            <a:r>
              <a:rPr lang="en-US" sz="2400" b="1" dirty="0" smtClean="0">
                <a:solidFill>
                  <a:srgbClr val="FFC000"/>
                </a:solidFill>
              </a:rPr>
              <a:t>.</a:t>
            </a:r>
            <a:r>
              <a:rPr lang="tr-TR" sz="2400" b="1" dirty="0" smtClean="0">
                <a:solidFill>
                  <a:srgbClr val="FFC000"/>
                </a:solidFill>
              </a:rPr>
              <a:t> </a:t>
            </a:r>
            <a:r>
              <a:rPr lang="en-US" sz="2400" dirty="0" smtClean="0"/>
              <a:t>Parasız </a:t>
            </a:r>
            <a:r>
              <a:rPr lang="en-US" sz="2400" dirty="0"/>
              <a:t>yatılılık ve bursluluk hakkından yararlanmak isteyen, başvuru şartlarını taşıyan öğrencilere rehberlik etmek, başvuru işlemlerini zamanında yapmak ve okulda kurulan komisyon tarafından öğrenciye ait belgeleri kontrol etmek</a:t>
            </a:r>
            <a:r>
              <a:rPr lang="en-US" sz="2400" dirty="0" smtClean="0"/>
              <a:t>,</a:t>
            </a:r>
            <a:endParaRPr lang="tr-TR" sz="2400" dirty="0" smtClean="0"/>
          </a:p>
          <a:p>
            <a:pPr marL="0" indent="0">
              <a:buNone/>
            </a:pPr>
            <a:endParaRPr lang="tr-TR" sz="2400" b="1" dirty="0" smtClean="0"/>
          </a:p>
          <a:p>
            <a:pPr marL="0" indent="0">
              <a:buNone/>
            </a:pPr>
            <a:r>
              <a:rPr lang="tr-TR" sz="2400" b="1" dirty="0">
                <a:solidFill>
                  <a:srgbClr val="FFC000"/>
                </a:solidFill>
              </a:rPr>
              <a:t>e</a:t>
            </a:r>
            <a:r>
              <a:rPr lang="en-US" sz="2400" b="1" dirty="0" smtClean="0">
                <a:solidFill>
                  <a:srgbClr val="FFC000"/>
                </a:solidFill>
              </a:rPr>
              <a:t>. </a:t>
            </a:r>
            <a:r>
              <a:rPr lang="en-US" sz="2400" dirty="0"/>
              <a:t>8’inci sınıf öğrencilerinin sınava gireceği sınıf ve sırayı gösteren listenin çıktısını e-Okul</a:t>
            </a:r>
            <a:r>
              <a:rPr lang="tr-TR" sz="2400" dirty="0"/>
              <a:t> </a:t>
            </a:r>
            <a:r>
              <a:rPr lang="en-US" sz="2400" dirty="0"/>
              <a:t>Sistemi üzerinden alarak okullarında ilan etmek</a:t>
            </a:r>
            <a:endParaRPr lang="tr-TR" sz="2400" b="1" dirty="0" smtClean="0"/>
          </a:p>
          <a:p>
            <a:pPr marL="0" indent="0">
              <a:buNone/>
            </a:pPr>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1888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92696"/>
            <a:ext cx="7467600" cy="5688632"/>
          </a:xfrm>
        </p:spPr>
        <p:txBody>
          <a:bodyPr>
            <a:noAutofit/>
          </a:bodyPr>
          <a:lstStyle/>
          <a:p>
            <a:pPr marL="0" indent="0">
              <a:buNone/>
            </a:pPr>
            <a:r>
              <a:rPr lang="tr-TR" sz="2400" b="1" dirty="0">
                <a:solidFill>
                  <a:srgbClr val="FFC000"/>
                </a:solidFill>
              </a:rPr>
              <a:t>f</a:t>
            </a:r>
            <a:r>
              <a:rPr lang="en-US" sz="2400" b="1" dirty="0" smtClean="0">
                <a:solidFill>
                  <a:srgbClr val="FFC000"/>
                </a:solidFill>
              </a:rPr>
              <a:t>.  </a:t>
            </a:r>
            <a:r>
              <a:rPr lang="en-US" sz="2400" dirty="0" smtClean="0"/>
              <a:t>Okulunda  sınav  hizmeti  alması  gereken  özel  eğitim  ihtiyacı  olan  öğrenci  varsa,  bu öğrencinin velisini okulun bağlı bulunduğu rehberlik ve araştırma merkezi müdürlüğüne yönlendirerek bu bilgilerinin MEBBİS-RAM Modülüne işlenip işlenmediğini e-Okul Sisteminden takip etmek,</a:t>
            </a:r>
            <a:endParaRPr lang="tr-TR" sz="2400" dirty="0" smtClean="0"/>
          </a:p>
          <a:p>
            <a:pPr marL="0" indent="0">
              <a:buNone/>
            </a:pPr>
            <a:r>
              <a:rPr lang="tr-TR" sz="2400" b="1" dirty="0">
                <a:solidFill>
                  <a:srgbClr val="FFC000"/>
                </a:solidFill>
              </a:rPr>
              <a:t>g</a:t>
            </a:r>
            <a:r>
              <a:rPr lang="en-US" sz="2400" b="1" dirty="0" smtClean="0">
                <a:solidFill>
                  <a:srgbClr val="FFC000"/>
                </a:solidFill>
              </a:rPr>
              <a:t>.  </a:t>
            </a:r>
            <a:r>
              <a:rPr lang="en-US" sz="2400" dirty="0" smtClean="0"/>
              <a:t>Görme, işitme, zihinsel ve ortopedik engelliler ortaokulları ile yatılı bölge ortaokullarında</a:t>
            </a:r>
            <a:r>
              <a:rPr lang="tr-TR" sz="2400" dirty="0" smtClean="0"/>
              <a:t> </a:t>
            </a:r>
            <a:r>
              <a:rPr lang="en-US" sz="2400" dirty="0" smtClean="0"/>
              <a:t>(YBO)  öğrenim  gören  engelli  öğrenciye  ait  “Özürlü/Engelli  Sağlık  Kurulu  Raporu”,</a:t>
            </a:r>
            <a:r>
              <a:rPr lang="tr-TR" sz="2400" dirty="0" smtClean="0"/>
              <a:t> </a:t>
            </a:r>
            <a:r>
              <a:rPr lang="en-US" sz="2400" dirty="0" smtClean="0"/>
              <a:t>”Özürlü/Engelli Kimlik Kartı” veya “engel bilgisinin işlenmiş olduğu nüfus cüzdanı”nı ikinci dönem için 11 Mart 2016 tarihlerine kadar RAM’a topluca göndermek,</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4988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1081431117"/>
              </p:ext>
            </p:extLst>
          </p:nvPr>
        </p:nvGraphicFramePr>
        <p:xfrm>
          <a:off x="179513" y="1600200"/>
          <a:ext cx="8712968" cy="3875785"/>
        </p:xfrm>
        <a:graphic>
          <a:graphicData uri="http://schemas.openxmlformats.org/drawingml/2006/table">
            <a:tbl>
              <a:tblPr firstRow="1" firstCol="1" lastRow="1" lastCol="1" bandRow="1" bandCol="1">
                <a:tableStyleId>{5C22544A-7EE6-4342-B048-85BDC9FD1C3A}</a:tableStyleId>
              </a:tblPr>
              <a:tblGrid>
                <a:gridCol w="1455160"/>
                <a:gridCol w="1382130"/>
                <a:gridCol w="1841484"/>
                <a:gridCol w="2059374"/>
                <a:gridCol w="1974820"/>
              </a:tblGrid>
              <a:tr h="489617">
                <a:tc gridSpan="5">
                  <a:txBody>
                    <a:bodyPr/>
                    <a:lstStyle/>
                    <a:p>
                      <a:pPr>
                        <a:lnSpc>
                          <a:spcPts val="600"/>
                        </a:lnSpc>
                        <a:spcBef>
                          <a:spcPts val="20"/>
                        </a:spcBef>
                        <a:spcAft>
                          <a:spcPts val="0"/>
                        </a:spcAft>
                      </a:pPr>
                      <a:r>
                        <a:rPr lang="en-US" sz="1800" dirty="0">
                          <a:effectLst/>
                        </a:rPr>
                        <a:t> </a:t>
                      </a:r>
                      <a:endParaRPr lang="tr-TR" sz="1800" dirty="0">
                        <a:effectLst/>
                      </a:endParaRPr>
                    </a:p>
                    <a:p>
                      <a:pPr marL="1685290">
                        <a:lnSpc>
                          <a:spcPct val="115000"/>
                        </a:lnSpc>
                        <a:spcAft>
                          <a:spcPts val="0"/>
                        </a:spcAft>
                      </a:pPr>
                      <a:r>
                        <a:rPr lang="tr-TR" sz="1800" spc="-5" dirty="0" smtClean="0">
                          <a:effectLst/>
                        </a:rPr>
                        <a:t>           </a:t>
                      </a:r>
                      <a:r>
                        <a:rPr lang="en-US" sz="1800" spc="-5" dirty="0" smtClean="0">
                          <a:effectLst/>
                        </a:rPr>
                        <a:t>O</a:t>
                      </a:r>
                      <a:r>
                        <a:rPr lang="en-US" sz="1800" dirty="0" smtClean="0">
                          <a:effectLst/>
                        </a:rPr>
                        <a:t>RTAK </a:t>
                      </a:r>
                      <a:r>
                        <a:rPr lang="en-US" sz="1800" dirty="0">
                          <a:effectLst/>
                        </a:rPr>
                        <a:t>SINAVLAR U</a:t>
                      </a:r>
                      <a:r>
                        <a:rPr lang="en-US" sz="1800" spc="5" dirty="0">
                          <a:effectLst/>
                        </a:rPr>
                        <a:t>Y</a:t>
                      </a:r>
                      <a:r>
                        <a:rPr lang="en-US" sz="1800" spc="-5" dirty="0">
                          <a:effectLst/>
                        </a:rPr>
                        <a:t>G</a:t>
                      </a:r>
                      <a:r>
                        <a:rPr lang="en-US" sz="1800" dirty="0">
                          <a:effectLst/>
                        </a:rPr>
                        <a:t>ULAMA </a:t>
                      </a:r>
                      <a:r>
                        <a:rPr lang="en-US" sz="1800" spc="5" dirty="0">
                          <a:effectLst/>
                        </a:rPr>
                        <a:t>T</a:t>
                      </a:r>
                      <a:r>
                        <a:rPr lang="en-US" sz="1800" dirty="0">
                          <a:effectLst/>
                        </a:rPr>
                        <a:t>A</a:t>
                      </a:r>
                      <a:r>
                        <a:rPr lang="en-US" sz="1800" spc="-5" dirty="0">
                          <a:effectLst/>
                        </a:rPr>
                        <a:t>K</a:t>
                      </a:r>
                      <a:r>
                        <a:rPr lang="en-US" sz="1800" dirty="0">
                          <a:effectLst/>
                        </a:rPr>
                        <a:t>V</a:t>
                      </a:r>
                      <a:r>
                        <a:rPr lang="en-US" sz="1800" spc="-10" dirty="0">
                          <a:effectLst/>
                        </a:rPr>
                        <a:t>İ</a:t>
                      </a:r>
                      <a:r>
                        <a:rPr lang="en-US" sz="1800" dirty="0">
                          <a:effectLst/>
                        </a:rPr>
                        <a:t>Mİ</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79143">
                <a:tc>
                  <a:txBody>
                    <a:bodyPr/>
                    <a:lstStyle/>
                    <a:p>
                      <a:pPr>
                        <a:lnSpc>
                          <a:spcPts val="1200"/>
                        </a:lnSpc>
                        <a:spcBef>
                          <a:spcPts val="55"/>
                        </a:spcBef>
                        <a:spcAft>
                          <a:spcPts val="0"/>
                        </a:spcAft>
                      </a:pPr>
                      <a:r>
                        <a:rPr lang="en-US" sz="1800" dirty="0">
                          <a:effectLst/>
                        </a:rPr>
                        <a:t> </a:t>
                      </a:r>
                      <a:endParaRPr lang="tr-TR" sz="1800" dirty="0">
                        <a:effectLst/>
                      </a:endParaRPr>
                    </a:p>
                    <a:p>
                      <a:pPr marL="278765">
                        <a:lnSpc>
                          <a:spcPct val="115000"/>
                        </a:lnSpc>
                        <a:spcAft>
                          <a:spcPts val="0"/>
                        </a:spcAft>
                      </a:pPr>
                      <a:endParaRPr lang="tr-TR" sz="1800" dirty="0" smtClean="0">
                        <a:effectLst/>
                      </a:endParaRPr>
                    </a:p>
                    <a:p>
                      <a:pPr marL="278765">
                        <a:lnSpc>
                          <a:spcPct val="115000"/>
                        </a:lnSpc>
                        <a:spcAft>
                          <a:spcPts val="0"/>
                        </a:spcAft>
                      </a:pPr>
                      <a:r>
                        <a:rPr lang="en-US" sz="1800" dirty="0" smtClean="0">
                          <a:effectLst/>
                        </a:rPr>
                        <a:t>S</a:t>
                      </a:r>
                      <a:r>
                        <a:rPr lang="en-US" sz="1800" spc="-5" dirty="0" smtClean="0">
                          <a:effectLst/>
                        </a:rPr>
                        <a:t>ı</a:t>
                      </a:r>
                      <a:r>
                        <a:rPr lang="en-US" sz="1800" dirty="0" smtClean="0">
                          <a:effectLst/>
                        </a:rPr>
                        <a:t>n</a:t>
                      </a:r>
                      <a:r>
                        <a:rPr lang="en-US" sz="1800" spc="-5" dirty="0" smtClean="0">
                          <a:effectLst/>
                        </a:rPr>
                        <a:t>ı</a:t>
                      </a:r>
                      <a:r>
                        <a:rPr lang="en-US" sz="1800" dirty="0" smtClean="0">
                          <a:effectLst/>
                        </a:rPr>
                        <a:t>f</a:t>
                      </a:r>
                      <a:endParaRPr lang="tr-TR" sz="1800" dirty="0">
                        <a:effectLst/>
                        <a:latin typeface="Calibri"/>
                        <a:ea typeface="Calibri"/>
                        <a:cs typeface="Times New Roman"/>
                      </a:endParaRPr>
                    </a:p>
                  </a:txBody>
                  <a:tcPr marL="0" marR="0" marT="0" marB="0"/>
                </a:tc>
                <a:tc>
                  <a:txBody>
                    <a:bodyPr/>
                    <a:lstStyle/>
                    <a:p>
                      <a:pPr>
                        <a:lnSpc>
                          <a:spcPts val="1200"/>
                        </a:lnSpc>
                        <a:spcBef>
                          <a:spcPts val="55"/>
                        </a:spcBef>
                        <a:spcAft>
                          <a:spcPts val="0"/>
                        </a:spcAft>
                      </a:pPr>
                      <a:r>
                        <a:rPr lang="en-US" sz="1800" dirty="0">
                          <a:effectLst/>
                        </a:rPr>
                        <a:t> </a:t>
                      </a:r>
                      <a:endParaRPr lang="tr-TR" sz="1800" dirty="0">
                        <a:effectLst/>
                      </a:endParaRPr>
                    </a:p>
                    <a:p>
                      <a:pPr marL="278130">
                        <a:lnSpc>
                          <a:spcPct val="115000"/>
                        </a:lnSpc>
                        <a:spcAft>
                          <a:spcPts val="0"/>
                        </a:spcAft>
                      </a:pPr>
                      <a:r>
                        <a:rPr lang="en-US" sz="1800" spc="-5" dirty="0">
                          <a:effectLst/>
                        </a:rPr>
                        <a:t>D</a:t>
                      </a:r>
                      <a:r>
                        <a:rPr lang="en-US" sz="1800" spc="5" dirty="0">
                          <a:effectLst/>
                        </a:rPr>
                        <a:t>ö</a:t>
                      </a:r>
                      <a:r>
                        <a:rPr lang="en-US" sz="1800" dirty="0">
                          <a:effectLst/>
                        </a:rPr>
                        <a:t>nem</a:t>
                      </a:r>
                      <a:endParaRPr lang="tr-TR" sz="1800" dirty="0">
                        <a:effectLst/>
                        <a:latin typeface="Calibri"/>
                        <a:ea typeface="Calibri"/>
                        <a:cs typeface="Times New Roman"/>
                      </a:endParaRPr>
                    </a:p>
                  </a:txBody>
                  <a:tcPr marL="0" marR="0" marT="0" marB="0"/>
                </a:tc>
                <a:tc>
                  <a:txBody>
                    <a:bodyPr/>
                    <a:lstStyle/>
                    <a:p>
                      <a:pPr>
                        <a:lnSpc>
                          <a:spcPts val="1200"/>
                        </a:lnSpc>
                        <a:spcBef>
                          <a:spcPts val="55"/>
                        </a:spcBef>
                        <a:spcAft>
                          <a:spcPts val="0"/>
                        </a:spcAft>
                      </a:pPr>
                      <a:r>
                        <a:rPr lang="en-US" sz="1800" dirty="0">
                          <a:effectLst/>
                        </a:rPr>
                        <a:t> </a:t>
                      </a:r>
                      <a:endParaRPr lang="tr-TR" sz="1800" dirty="0">
                        <a:effectLst/>
                      </a:endParaRPr>
                    </a:p>
                    <a:p>
                      <a:pPr marL="188595">
                        <a:lnSpc>
                          <a:spcPct val="115000"/>
                        </a:lnSpc>
                        <a:spcAft>
                          <a:spcPts val="0"/>
                        </a:spcAft>
                      </a:pPr>
                      <a:r>
                        <a:rPr lang="en-US" sz="1800" dirty="0">
                          <a:effectLst/>
                        </a:rPr>
                        <a:t>S</a:t>
                      </a:r>
                      <a:r>
                        <a:rPr lang="en-US" sz="1800" spc="-5" dirty="0">
                          <a:effectLst/>
                        </a:rPr>
                        <a:t>ı</a:t>
                      </a:r>
                      <a:r>
                        <a:rPr lang="en-US" sz="1800" dirty="0">
                          <a:effectLst/>
                        </a:rPr>
                        <a:t>nav </a:t>
                      </a:r>
                      <a:r>
                        <a:rPr lang="en-US" sz="1800" dirty="0" err="1">
                          <a:effectLst/>
                        </a:rPr>
                        <a:t>Tarih</a:t>
                      </a:r>
                      <a:r>
                        <a:rPr lang="en-US" sz="1800" spc="-5" dirty="0" err="1">
                          <a:effectLst/>
                        </a:rPr>
                        <a:t>l</a:t>
                      </a:r>
                      <a:r>
                        <a:rPr lang="en-US" sz="1800" dirty="0" err="1">
                          <a:effectLst/>
                        </a:rPr>
                        <a:t>eri</a:t>
                      </a:r>
                      <a:endParaRPr lang="tr-TR" sz="1800" dirty="0">
                        <a:effectLst/>
                        <a:latin typeface="Calibri"/>
                        <a:ea typeface="Calibri"/>
                        <a:cs typeface="Times New Roman"/>
                      </a:endParaRPr>
                    </a:p>
                  </a:txBody>
                  <a:tcPr marL="0" marR="0" marT="0" marB="0"/>
                </a:tc>
                <a:tc>
                  <a:txBody>
                    <a:bodyPr/>
                    <a:lstStyle/>
                    <a:p>
                      <a:pPr>
                        <a:lnSpc>
                          <a:spcPts val="500"/>
                        </a:lnSpc>
                        <a:spcBef>
                          <a:spcPts val="20"/>
                        </a:spcBef>
                        <a:spcAft>
                          <a:spcPts val="0"/>
                        </a:spcAft>
                      </a:pPr>
                      <a:r>
                        <a:rPr lang="en-US" sz="1800" dirty="0">
                          <a:effectLst/>
                        </a:rPr>
                        <a:t> </a:t>
                      </a:r>
                      <a:endParaRPr lang="tr-TR" sz="1800" dirty="0">
                        <a:effectLst/>
                      </a:endParaRPr>
                    </a:p>
                    <a:p>
                      <a:pPr marL="247015" marR="234315" algn="ctr">
                        <a:lnSpc>
                          <a:spcPct val="115000"/>
                        </a:lnSpc>
                        <a:spcAft>
                          <a:spcPts val="0"/>
                        </a:spcAft>
                      </a:pPr>
                      <a:r>
                        <a:rPr lang="en-US" sz="1800" dirty="0">
                          <a:effectLst/>
                        </a:rPr>
                        <a:t>Mazeret S</a:t>
                      </a:r>
                      <a:r>
                        <a:rPr lang="en-US" sz="1800" spc="-5" dirty="0">
                          <a:effectLst/>
                        </a:rPr>
                        <a:t>ı</a:t>
                      </a:r>
                      <a:r>
                        <a:rPr lang="en-US" sz="1800" dirty="0">
                          <a:effectLst/>
                        </a:rPr>
                        <a:t>navı</a:t>
                      </a:r>
                      <a:endParaRPr lang="tr-TR" sz="1800" dirty="0">
                        <a:effectLst/>
                      </a:endParaRPr>
                    </a:p>
                    <a:p>
                      <a:pPr marL="466090" marR="456565" algn="ctr">
                        <a:lnSpc>
                          <a:spcPct val="115000"/>
                        </a:lnSpc>
                        <a:spcBef>
                          <a:spcPts val="5"/>
                        </a:spcBef>
                        <a:spcAft>
                          <a:spcPts val="0"/>
                        </a:spcAft>
                      </a:pPr>
                      <a:r>
                        <a:rPr lang="en-US" sz="1800" dirty="0" err="1">
                          <a:effectLst/>
                        </a:rPr>
                        <a:t>Tarih</a:t>
                      </a:r>
                      <a:r>
                        <a:rPr lang="en-US" sz="1800" spc="-5" dirty="0" err="1">
                          <a:effectLst/>
                        </a:rPr>
                        <a:t>l</a:t>
                      </a:r>
                      <a:r>
                        <a:rPr lang="en-US" sz="1800" dirty="0" err="1">
                          <a:effectLst/>
                        </a:rPr>
                        <a:t>eri</a:t>
                      </a:r>
                      <a:endParaRPr lang="tr-TR" sz="1800" dirty="0">
                        <a:effectLst/>
                        <a:latin typeface="Calibri"/>
                        <a:ea typeface="Calibri"/>
                        <a:cs typeface="Times New Roman"/>
                      </a:endParaRPr>
                    </a:p>
                  </a:txBody>
                  <a:tcPr marL="0" marR="0" marT="0" marB="0"/>
                </a:tc>
                <a:tc>
                  <a:txBody>
                    <a:bodyPr/>
                    <a:lstStyle/>
                    <a:p>
                      <a:pPr>
                        <a:lnSpc>
                          <a:spcPts val="500"/>
                        </a:lnSpc>
                        <a:spcBef>
                          <a:spcPts val="20"/>
                        </a:spcBef>
                        <a:spcAft>
                          <a:spcPts val="0"/>
                        </a:spcAft>
                      </a:pPr>
                      <a:r>
                        <a:rPr lang="en-US" sz="1800" dirty="0">
                          <a:effectLst/>
                        </a:rPr>
                        <a:t> </a:t>
                      </a:r>
                      <a:endParaRPr lang="tr-TR" sz="1800" dirty="0">
                        <a:effectLst/>
                      </a:endParaRPr>
                    </a:p>
                    <a:p>
                      <a:pPr marL="66040" marR="55245" algn="ctr">
                        <a:lnSpc>
                          <a:spcPct val="115000"/>
                        </a:lnSpc>
                        <a:spcAft>
                          <a:spcPts val="0"/>
                        </a:spcAft>
                      </a:pPr>
                      <a:r>
                        <a:rPr lang="en-US" sz="1800" dirty="0">
                          <a:effectLst/>
                        </a:rPr>
                        <a:t>S</a:t>
                      </a:r>
                      <a:r>
                        <a:rPr lang="en-US" sz="1800" spc="-5" dirty="0">
                          <a:effectLst/>
                        </a:rPr>
                        <a:t>ı</a:t>
                      </a:r>
                      <a:r>
                        <a:rPr lang="en-US" sz="1800" dirty="0">
                          <a:effectLst/>
                        </a:rPr>
                        <a:t>nav </a:t>
                      </a:r>
                      <a:r>
                        <a:rPr lang="en-US" sz="1800" dirty="0" err="1">
                          <a:effectLst/>
                        </a:rPr>
                        <a:t>Sonu</a:t>
                      </a:r>
                      <a:r>
                        <a:rPr lang="en-US" sz="1800" spc="-5" dirty="0" err="1">
                          <a:effectLst/>
                        </a:rPr>
                        <a:t>ç</a:t>
                      </a:r>
                      <a:r>
                        <a:rPr lang="en-US" sz="1800" dirty="0" err="1">
                          <a:effectLst/>
                        </a:rPr>
                        <a:t>lar</a:t>
                      </a:r>
                      <a:r>
                        <a:rPr lang="en-US" sz="1800" spc="-5" dirty="0" err="1">
                          <a:effectLst/>
                        </a:rPr>
                        <a:t>ı</a:t>
                      </a:r>
                      <a:r>
                        <a:rPr lang="en-US" sz="1800" dirty="0" err="1">
                          <a:effectLst/>
                        </a:rPr>
                        <a:t>n</a:t>
                      </a:r>
                      <a:r>
                        <a:rPr lang="en-US" sz="1800" spc="-5" dirty="0" err="1">
                          <a:effectLst/>
                        </a:rPr>
                        <a:t>ı</a:t>
                      </a:r>
                      <a:r>
                        <a:rPr lang="en-US" sz="1800" dirty="0" err="1">
                          <a:effectLst/>
                        </a:rPr>
                        <a:t>n</a:t>
                      </a:r>
                      <a:endParaRPr lang="tr-TR" sz="1800" dirty="0">
                        <a:effectLst/>
                      </a:endParaRPr>
                    </a:p>
                    <a:p>
                      <a:pPr marL="577215" marR="567055" algn="ctr">
                        <a:lnSpc>
                          <a:spcPct val="115000"/>
                        </a:lnSpc>
                        <a:spcBef>
                          <a:spcPts val="5"/>
                        </a:spcBef>
                        <a:spcAft>
                          <a:spcPts val="0"/>
                        </a:spcAft>
                      </a:pPr>
                      <a:r>
                        <a:rPr lang="en-US" sz="1800" dirty="0" err="1">
                          <a:effectLst/>
                        </a:rPr>
                        <a:t>İlanı</a:t>
                      </a:r>
                      <a:endParaRPr lang="tr-TR" sz="1800" dirty="0">
                        <a:effectLst/>
                        <a:latin typeface="Calibri"/>
                        <a:ea typeface="Calibri"/>
                        <a:cs typeface="Times New Roman"/>
                      </a:endParaRPr>
                    </a:p>
                  </a:txBody>
                  <a:tcPr marL="0" marR="0" marT="0" marB="0"/>
                </a:tc>
              </a:tr>
              <a:tr h="1201296">
                <a:tc>
                  <a:txBody>
                    <a:bodyPr/>
                    <a:lstStyle/>
                    <a:p>
                      <a:pPr>
                        <a:lnSpc>
                          <a:spcPts val="800"/>
                        </a:lnSpc>
                        <a:spcBef>
                          <a:spcPts val="45"/>
                        </a:spcBef>
                        <a:spcAft>
                          <a:spcPts val="0"/>
                        </a:spcAft>
                      </a:pPr>
                      <a:r>
                        <a:rPr lang="en-US" sz="1800" dirty="0">
                          <a:effectLst/>
                        </a:rPr>
                        <a:t> </a:t>
                      </a:r>
                      <a:endParaRPr lang="tr-TR" sz="1800" dirty="0">
                        <a:effectLst/>
                      </a:endParaRPr>
                    </a:p>
                    <a:p>
                      <a:pPr marL="81915">
                        <a:lnSpc>
                          <a:spcPct val="115000"/>
                        </a:lnSpc>
                        <a:spcAft>
                          <a:spcPts val="0"/>
                        </a:spcAft>
                      </a:pPr>
                      <a:endParaRPr lang="tr-TR" sz="1800" dirty="0" smtClean="0">
                        <a:effectLst/>
                      </a:endParaRPr>
                    </a:p>
                    <a:p>
                      <a:pPr marL="81915">
                        <a:lnSpc>
                          <a:spcPct val="115000"/>
                        </a:lnSpc>
                        <a:spcAft>
                          <a:spcPts val="0"/>
                        </a:spcAft>
                      </a:pPr>
                      <a:r>
                        <a:rPr lang="en-US" sz="1800" dirty="0" smtClean="0">
                          <a:effectLst/>
                        </a:rPr>
                        <a:t>8’in</a:t>
                      </a:r>
                      <a:r>
                        <a:rPr lang="en-US" sz="1800" spc="-5" dirty="0" smtClean="0">
                          <a:effectLst/>
                        </a:rPr>
                        <a:t>c</a:t>
                      </a:r>
                      <a:r>
                        <a:rPr lang="en-US" sz="1800" dirty="0" smtClean="0">
                          <a:effectLst/>
                        </a:rPr>
                        <a:t>i </a:t>
                      </a:r>
                      <a:r>
                        <a:rPr lang="en-US" sz="1800" spc="5" dirty="0">
                          <a:effectLst/>
                        </a:rPr>
                        <a:t>s</a:t>
                      </a:r>
                      <a:r>
                        <a:rPr lang="en-US" sz="1800" dirty="0">
                          <a:effectLst/>
                        </a:rPr>
                        <a:t>ı</a:t>
                      </a:r>
                      <a:r>
                        <a:rPr lang="en-US" sz="1800" spc="-5" dirty="0">
                          <a:effectLst/>
                        </a:rPr>
                        <a:t>n</a:t>
                      </a:r>
                      <a:r>
                        <a:rPr lang="en-US" sz="1800" dirty="0">
                          <a:effectLst/>
                        </a:rPr>
                        <a:t>ıf</a:t>
                      </a:r>
                      <a:endParaRPr lang="tr-TR" sz="1800" dirty="0">
                        <a:effectLst/>
                        <a:latin typeface="Calibri"/>
                        <a:ea typeface="Calibri"/>
                        <a:cs typeface="Times New Roman"/>
                      </a:endParaRPr>
                    </a:p>
                  </a:txBody>
                  <a:tcPr marL="0" marR="0" marT="0" marB="0"/>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209550">
                        <a:lnSpc>
                          <a:spcPct val="115000"/>
                        </a:lnSpc>
                        <a:spcAft>
                          <a:spcPts val="0"/>
                        </a:spcAft>
                      </a:pPr>
                      <a:endParaRPr lang="tr-TR" sz="1800" b="0" dirty="0" smtClean="0">
                        <a:solidFill>
                          <a:schemeClr val="bg1"/>
                        </a:solidFill>
                        <a:effectLst/>
                      </a:endParaRPr>
                    </a:p>
                    <a:p>
                      <a:pPr marL="209550">
                        <a:lnSpc>
                          <a:spcPct val="115000"/>
                        </a:lnSpc>
                        <a:spcAft>
                          <a:spcPts val="0"/>
                        </a:spcAft>
                      </a:pPr>
                      <a:r>
                        <a:rPr lang="en-US" sz="1800" b="0" dirty="0" smtClean="0">
                          <a:solidFill>
                            <a:schemeClr val="bg1"/>
                          </a:solidFill>
                          <a:effectLst/>
                        </a:rPr>
                        <a:t>I</a:t>
                      </a:r>
                      <a:r>
                        <a:rPr lang="en-US" sz="1800" b="0" dirty="0">
                          <a:solidFill>
                            <a:schemeClr val="bg1"/>
                          </a:solidFill>
                          <a:effectLst/>
                        </a:rPr>
                        <a:t>. Dönem</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122555">
                        <a:lnSpc>
                          <a:spcPct val="115000"/>
                        </a:lnSpc>
                        <a:spcAft>
                          <a:spcPts val="0"/>
                        </a:spcAft>
                      </a:pPr>
                      <a:endParaRPr lang="tr-TR" sz="1800" b="0" dirty="0" smtClean="0">
                        <a:solidFill>
                          <a:schemeClr val="bg1"/>
                        </a:solidFill>
                        <a:effectLst/>
                      </a:endParaRPr>
                    </a:p>
                    <a:p>
                      <a:pPr marL="122555">
                        <a:lnSpc>
                          <a:spcPct val="115000"/>
                        </a:lnSpc>
                        <a:spcAft>
                          <a:spcPts val="0"/>
                        </a:spcAft>
                      </a:pPr>
                      <a:r>
                        <a:rPr lang="en-US" sz="1800" b="0" dirty="0" smtClean="0">
                          <a:solidFill>
                            <a:schemeClr val="bg1"/>
                          </a:solidFill>
                          <a:effectLst/>
                        </a:rPr>
                        <a:t>25</a:t>
                      </a:r>
                      <a:r>
                        <a:rPr lang="en-US" sz="1800" b="0" spc="-5" dirty="0" smtClean="0">
                          <a:solidFill>
                            <a:schemeClr val="bg1"/>
                          </a:solidFill>
                          <a:effectLst/>
                        </a:rPr>
                        <a:t>-</a:t>
                      </a:r>
                      <a:r>
                        <a:rPr lang="en-US" sz="1800" b="0" dirty="0" smtClean="0">
                          <a:solidFill>
                            <a:schemeClr val="bg1"/>
                          </a:solidFill>
                          <a:effectLst/>
                        </a:rPr>
                        <a:t>26 </a:t>
                      </a:r>
                      <a:r>
                        <a:rPr lang="en-US" sz="1800" b="0" dirty="0">
                          <a:solidFill>
                            <a:schemeClr val="bg1"/>
                          </a:solidFill>
                          <a:effectLst/>
                        </a:rPr>
                        <a:t>Kas</a:t>
                      </a:r>
                      <a:r>
                        <a:rPr lang="en-US" sz="1800" b="0" spc="-5" dirty="0">
                          <a:solidFill>
                            <a:schemeClr val="bg1"/>
                          </a:solidFill>
                          <a:effectLst/>
                        </a:rPr>
                        <a:t>ı</a:t>
                      </a:r>
                      <a:r>
                        <a:rPr lang="en-US" sz="1800" b="0" dirty="0">
                          <a:solidFill>
                            <a:schemeClr val="bg1"/>
                          </a:solidFill>
                          <a:effectLst/>
                        </a:rPr>
                        <a:t>m 2015</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206375">
                        <a:lnSpc>
                          <a:spcPct val="115000"/>
                        </a:lnSpc>
                        <a:spcAft>
                          <a:spcPts val="0"/>
                        </a:spcAft>
                      </a:pPr>
                      <a:endParaRPr lang="tr-TR" sz="1800" b="0" dirty="0" smtClean="0">
                        <a:solidFill>
                          <a:schemeClr val="bg1"/>
                        </a:solidFill>
                        <a:effectLst/>
                      </a:endParaRPr>
                    </a:p>
                    <a:p>
                      <a:pPr marL="206375">
                        <a:lnSpc>
                          <a:spcPct val="115000"/>
                        </a:lnSpc>
                        <a:spcAft>
                          <a:spcPts val="0"/>
                        </a:spcAft>
                      </a:pPr>
                      <a:r>
                        <a:rPr lang="en-US" sz="1800" b="0" dirty="0" smtClean="0">
                          <a:solidFill>
                            <a:schemeClr val="bg1"/>
                          </a:solidFill>
                          <a:effectLst/>
                        </a:rPr>
                        <a:t>12</a:t>
                      </a:r>
                      <a:r>
                        <a:rPr lang="en-US" sz="1800" b="0" spc="-5" dirty="0" smtClean="0">
                          <a:solidFill>
                            <a:schemeClr val="bg1"/>
                          </a:solidFill>
                          <a:effectLst/>
                        </a:rPr>
                        <a:t>-</a:t>
                      </a:r>
                      <a:r>
                        <a:rPr lang="en-US" sz="1800" b="0" dirty="0" smtClean="0">
                          <a:solidFill>
                            <a:schemeClr val="bg1"/>
                          </a:solidFill>
                          <a:effectLst/>
                        </a:rPr>
                        <a:t>13 </a:t>
                      </a:r>
                      <a:r>
                        <a:rPr lang="en-US" sz="1800" b="0" dirty="0" err="1">
                          <a:solidFill>
                            <a:schemeClr val="bg1"/>
                          </a:solidFill>
                          <a:effectLst/>
                        </a:rPr>
                        <a:t>Aral</a:t>
                      </a:r>
                      <a:r>
                        <a:rPr lang="en-US" sz="1800" b="0" spc="-5" dirty="0" err="1">
                          <a:solidFill>
                            <a:schemeClr val="bg1"/>
                          </a:solidFill>
                          <a:effectLst/>
                        </a:rPr>
                        <a:t>ı</a:t>
                      </a:r>
                      <a:r>
                        <a:rPr lang="en-US" sz="1800" b="0" dirty="0" err="1">
                          <a:solidFill>
                            <a:schemeClr val="bg1"/>
                          </a:solidFill>
                          <a:effectLst/>
                        </a:rPr>
                        <a:t>k</a:t>
                      </a:r>
                      <a:r>
                        <a:rPr lang="en-US" sz="1800" b="0" dirty="0">
                          <a:solidFill>
                            <a:schemeClr val="bg1"/>
                          </a:solidFill>
                          <a:effectLst/>
                        </a:rPr>
                        <a:t> 2015</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dirty="0">
                          <a:effectLst/>
                        </a:rPr>
                        <a:t> </a:t>
                      </a:r>
                      <a:endParaRPr lang="tr-TR" sz="1800" dirty="0">
                        <a:effectLst/>
                      </a:endParaRPr>
                    </a:p>
                    <a:p>
                      <a:pPr marL="414020">
                        <a:lnSpc>
                          <a:spcPct val="115000"/>
                        </a:lnSpc>
                        <a:spcAft>
                          <a:spcPts val="0"/>
                        </a:spcAft>
                      </a:pPr>
                      <a:endParaRPr lang="tr-TR" sz="1800" spc="-5" dirty="0" smtClean="0">
                        <a:effectLst/>
                      </a:endParaRPr>
                    </a:p>
                    <a:p>
                      <a:pPr marL="414020">
                        <a:lnSpc>
                          <a:spcPct val="115000"/>
                        </a:lnSpc>
                        <a:spcAft>
                          <a:spcPts val="0"/>
                        </a:spcAft>
                      </a:pPr>
                      <a:r>
                        <a:rPr lang="en-US" sz="1800" spc="-5" dirty="0" err="1" smtClean="0">
                          <a:effectLst/>
                        </a:rPr>
                        <a:t>Oc</a:t>
                      </a:r>
                      <a:r>
                        <a:rPr lang="en-US" sz="1800" dirty="0" err="1" smtClean="0">
                          <a:effectLst/>
                        </a:rPr>
                        <a:t>ak</a:t>
                      </a:r>
                      <a:r>
                        <a:rPr lang="en-US" sz="1800" spc="-20" dirty="0" smtClean="0">
                          <a:effectLst/>
                        </a:rPr>
                        <a:t> </a:t>
                      </a:r>
                      <a:r>
                        <a:rPr lang="en-US" sz="1800" dirty="0">
                          <a:effectLst/>
                        </a:rPr>
                        <a:t>2016</a:t>
                      </a:r>
                      <a:endParaRPr lang="tr-TR" sz="1800" dirty="0">
                        <a:effectLst/>
                        <a:latin typeface="Calibri"/>
                        <a:ea typeface="Calibri"/>
                        <a:cs typeface="Times New Roman"/>
                      </a:endParaRPr>
                    </a:p>
                  </a:txBody>
                  <a:tcPr marL="0" marR="0" marT="0" marB="0"/>
                </a:tc>
              </a:tr>
              <a:tr h="1174968">
                <a:tc>
                  <a:txBody>
                    <a:bodyPr/>
                    <a:lstStyle/>
                    <a:p>
                      <a:pPr>
                        <a:lnSpc>
                          <a:spcPts val="600"/>
                        </a:lnSpc>
                        <a:spcBef>
                          <a:spcPts val="5"/>
                        </a:spcBef>
                        <a:spcAft>
                          <a:spcPts val="0"/>
                        </a:spcAft>
                      </a:pPr>
                      <a:r>
                        <a:rPr lang="en-US" sz="1800" dirty="0">
                          <a:effectLst/>
                        </a:rPr>
                        <a:t> </a:t>
                      </a:r>
                      <a:endParaRPr lang="tr-TR" sz="1800" dirty="0">
                        <a:effectLst/>
                      </a:endParaRPr>
                    </a:p>
                    <a:p>
                      <a:pPr marL="81915">
                        <a:lnSpc>
                          <a:spcPct val="115000"/>
                        </a:lnSpc>
                        <a:spcAft>
                          <a:spcPts val="0"/>
                        </a:spcAft>
                      </a:pPr>
                      <a:endParaRPr lang="tr-TR" sz="1800" dirty="0" smtClean="0">
                        <a:effectLst/>
                      </a:endParaRPr>
                    </a:p>
                    <a:p>
                      <a:pPr marL="81915">
                        <a:lnSpc>
                          <a:spcPct val="115000"/>
                        </a:lnSpc>
                        <a:spcAft>
                          <a:spcPts val="0"/>
                        </a:spcAft>
                      </a:pPr>
                      <a:r>
                        <a:rPr lang="en-US" sz="1800" dirty="0" smtClean="0">
                          <a:effectLst/>
                        </a:rPr>
                        <a:t>8’in</a:t>
                      </a:r>
                      <a:r>
                        <a:rPr lang="en-US" sz="1800" spc="-5" dirty="0" smtClean="0">
                          <a:effectLst/>
                        </a:rPr>
                        <a:t>c</a:t>
                      </a:r>
                      <a:r>
                        <a:rPr lang="en-US" sz="1800" dirty="0" smtClean="0">
                          <a:effectLst/>
                        </a:rPr>
                        <a:t>i </a:t>
                      </a:r>
                      <a:r>
                        <a:rPr lang="en-US" sz="1800" spc="5" dirty="0">
                          <a:effectLst/>
                        </a:rPr>
                        <a:t>s</a:t>
                      </a:r>
                      <a:r>
                        <a:rPr lang="en-US" sz="1800" dirty="0">
                          <a:effectLst/>
                        </a:rPr>
                        <a:t>ı</a:t>
                      </a:r>
                      <a:r>
                        <a:rPr lang="en-US" sz="1800" spc="-5" dirty="0">
                          <a:effectLst/>
                        </a:rPr>
                        <a:t>n</a:t>
                      </a:r>
                      <a:r>
                        <a:rPr lang="en-US" sz="1800" dirty="0">
                          <a:effectLst/>
                        </a:rPr>
                        <a:t>ıf</a:t>
                      </a:r>
                      <a:endParaRPr lang="tr-TR" sz="1800" dirty="0">
                        <a:effectLst/>
                        <a:latin typeface="Calibri"/>
                        <a:ea typeface="Calibri"/>
                        <a:cs typeface="Times New Roman"/>
                      </a:endParaRPr>
                    </a:p>
                  </a:txBody>
                  <a:tcPr marL="0" marR="0" marT="0" marB="0"/>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180975">
                        <a:lnSpc>
                          <a:spcPct val="115000"/>
                        </a:lnSpc>
                        <a:spcAft>
                          <a:spcPts val="0"/>
                        </a:spcAft>
                      </a:pPr>
                      <a:endParaRPr lang="tr-TR" sz="1800" b="0" dirty="0" smtClean="0">
                        <a:solidFill>
                          <a:schemeClr val="bg1"/>
                        </a:solidFill>
                        <a:effectLst/>
                      </a:endParaRPr>
                    </a:p>
                    <a:p>
                      <a:pPr marL="180975">
                        <a:lnSpc>
                          <a:spcPct val="115000"/>
                        </a:lnSpc>
                        <a:spcAft>
                          <a:spcPts val="0"/>
                        </a:spcAft>
                      </a:pPr>
                      <a:r>
                        <a:rPr lang="en-US" sz="1800" b="0" dirty="0" smtClean="0">
                          <a:solidFill>
                            <a:schemeClr val="bg1"/>
                          </a:solidFill>
                          <a:effectLst/>
                        </a:rPr>
                        <a:t>II</a:t>
                      </a:r>
                      <a:r>
                        <a:rPr lang="en-US" sz="1800" b="0" dirty="0">
                          <a:solidFill>
                            <a:schemeClr val="bg1"/>
                          </a:solidFill>
                          <a:effectLst/>
                        </a:rPr>
                        <a:t>. </a:t>
                      </a:r>
                      <a:r>
                        <a:rPr lang="en-US" sz="1800" b="0" dirty="0" smtClean="0">
                          <a:solidFill>
                            <a:schemeClr val="bg1"/>
                          </a:solidFill>
                          <a:effectLst/>
                        </a:rPr>
                        <a:t>Dönem</a:t>
                      </a:r>
                      <a:endParaRPr lang="tr-TR" sz="1800" b="0" dirty="0" smtClean="0">
                        <a:solidFill>
                          <a:schemeClr val="bg1"/>
                        </a:solidFill>
                        <a:effectLst/>
                      </a:endParaRPr>
                    </a:p>
                  </a:txBody>
                  <a:tcPr marL="0" marR="0" marT="0" marB="0">
                    <a:solidFill>
                      <a:srgbClr val="FFC000"/>
                    </a:solidFill>
                  </a:tcPr>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112395">
                        <a:lnSpc>
                          <a:spcPct val="115000"/>
                        </a:lnSpc>
                        <a:spcAft>
                          <a:spcPts val="0"/>
                        </a:spcAft>
                      </a:pPr>
                      <a:endParaRPr lang="tr-TR" sz="1800" b="0" dirty="0" smtClean="0">
                        <a:solidFill>
                          <a:schemeClr val="bg1"/>
                        </a:solidFill>
                        <a:effectLst/>
                      </a:endParaRPr>
                    </a:p>
                    <a:p>
                      <a:pPr marL="112395">
                        <a:lnSpc>
                          <a:spcPct val="115000"/>
                        </a:lnSpc>
                        <a:spcAft>
                          <a:spcPts val="0"/>
                        </a:spcAft>
                      </a:pPr>
                      <a:r>
                        <a:rPr lang="en-US" sz="1800" b="0" dirty="0" smtClean="0">
                          <a:solidFill>
                            <a:schemeClr val="bg1"/>
                          </a:solidFill>
                          <a:effectLst/>
                        </a:rPr>
                        <a:t>27</a:t>
                      </a:r>
                      <a:r>
                        <a:rPr lang="en-US" sz="1800" b="0" spc="-5" dirty="0" smtClean="0">
                          <a:solidFill>
                            <a:schemeClr val="bg1"/>
                          </a:solidFill>
                          <a:effectLst/>
                        </a:rPr>
                        <a:t>-</a:t>
                      </a:r>
                      <a:r>
                        <a:rPr lang="en-US" sz="1800" b="0" dirty="0" smtClean="0">
                          <a:solidFill>
                            <a:schemeClr val="bg1"/>
                          </a:solidFill>
                          <a:effectLst/>
                        </a:rPr>
                        <a:t>28 </a:t>
                      </a:r>
                      <a:r>
                        <a:rPr lang="en-US" sz="1800" b="0" spc="145" dirty="0" smtClean="0">
                          <a:solidFill>
                            <a:schemeClr val="bg1"/>
                          </a:solidFill>
                          <a:effectLst/>
                        </a:rPr>
                        <a:t> </a:t>
                      </a:r>
                      <a:r>
                        <a:rPr lang="en-US" sz="1800" b="0" spc="-5" dirty="0">
                          <a:solidFill>
                            <a:schemeClr val="bg1"/>
                          </a:solidFill>
                          <a:effectLst/>
                        </a:rPr>
                        <a:t>N</a:t>
                      </a:r>
                      <a:r>
                        <a:rPr lang="en-US" sz="1800" b="0" dirty="0">
                          <a:solidFill>
                            <a:schemeClr val="bg1"/>
                          </a:solidFill>
                          <a:effectLst/>
                        </a:rPr>
                        <a:t>i</a:t>
                      </a:r>
                      <a:r>
                        <a:rPr lang="en-US" sz="1800" b="0" spc="-10" dirty="0">
                          <a:solidFill>
                            <a:schemeClr val="bg1"/>
                          </a:solidFill>
                          <a:effectLst/>
                        </a:rPr>
                        <a:t>s</a:t>
                      </a:r>
                      <a:r>
                        <a:rPr lang="en-US" sz="1800" b="0" dirty="0">
                          <a:solidFill>
                            <a:schemeClr val="bg1"/>
                          </a:solidFill>
                          <a:effectLst/>
                        </a:rPr>
                        <a:t>an</a:t>
                      </a:r>
                      <a:r>
                        <a:rPr lang="en-US" sz="1800" b="0" spc="-25" dirty="0">
                          <a:solidFill>
                            <a:schemeClr val="bg1"/>
                          </a:solidFill>
                          <a:effectLst/>
                        </a:rPr>
                        <a:t> </a:t>
                      </a:r>
                      <a:r>
                        <a:rPr lang="en-US" sz="1800" b="0" dirty="0">
                          <a:solidFill>
                            <a:schemeClr val="bg1"/>
                          </a:solidFill>
                          <a:effectLst/>
                        </a:rPr>
                        <a:t>2016</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215900">
                        <a:lnSpc>
                          <a:spcPct val="115000"/>
                        </a:lnSpc>
                        <a:spcAft>
                          <a:spcPts val="0"/>
                        </a:spcAft>
                      </a:pPr>
                      <a:endParaRPr lang="tr-TR" sz="1800" b="0" dirty="0" smtClean="0">
                        <a:solidFill>
                          <a:schemeClr val="bg1"/>
                        </a:solidFill>
                        <a:effectLst/>
                      </a:endParaRPr>
                    </a:p>
                    <a:p>
                      <a:pPr marL="215900">
                        <a:lnSpc>
                          <a:spcPct val="115000"/>
                        </a:lnSpc>
                        <a:spcAft>
                          <a:spcPts val="0"/>
                        </a:spcAft>
                      </a:pPr>
                      <a:r>
                        <a:rPr lang="en-US" sz="1800" b="0" dirty="0" smtClean="0">
                          <a:solidFill>
                            <a:schemeClr val="bg1"/>
                          </a:solidFill>
                          <a:effectLst/>
                        </a:rPr>
                        <a:t>14</a:t>
                      </a:r>
                      <a:r>
                        <a:rPr lang="en-US" sz="1800" b="0" spc="-5" dirty="0" smtClean="0">
                          <a:solidFill>
                            <a:schemeClr val="bg1"/>
                          </a:solidFill>
                          <a:effectLst/>
                        </a:rPr>
                        <a:t>-</a:t>
                      </a:r>
                      <a:r>
                        <a:rPr lang="en-US" sz="1800" b="0" dirty="0" smtClean="0">
                          <a:solidFill>
                            <a:schemeClr val="bg1"/>
                          </a:solidFill>
                          <a:effectLst/>
                        </a:rPr>
                        <a:t>15 </a:t>
                      </a:r>
                      <a:r>
                        <a:rPr lang="en-US" sz="1800" b="0" dirty="0" err="1">
                          <a:solidFill>
                            <a:schemeClr val="bg1"/>
                          </a:solidFill>
                          <a:effectLst/>
                        </a:rPr>
                        <a:t>Ma</a:t>
                      </a:r>
                      <a:r>
                        <a:rPr lang="en-US" sz="1800" b="0" spc="5" dirty="0" err="1">
                          <a:solidFill>
                            <a:schemeClr val="bg1"/>
                          </a:solidFill>
                          <a:effectLst/>
                        </a:rPr>
                        <a:t>y</a:t>
                      </a:r>
                      <a:r>
                        <a:rPr lang="en-US" sz="1800" b="0" dirty="0" err="1">
                          <a:solidFill>
                            <a:schemeClr val="bg1"/>
                          </a:solidFill>
                          <a:effectLst/>
                        </a:rPr>
                        <a:t>ıs</a:t>
                      </a:r>
                      <a:r>
                        <a:rPr lang="en-US" sz="1800" b="0" spc="-10" dirty="0">
                          <a:solidFill>
                            <a:schemeClr val="bg1"/>
                          </a:solidFill>
                          <a:effectLst/>
                        </a:rPr>
                        <a:t> </a:t>
                      </a:r>
                      <a:r>
                        <a:rPr lang="en-US" sz="1800" b="0" dirty="0">
                          <a:solidFill>
                            <a:schemeClr val="bg1"/>
                          </a:solidFill>
                          <a:effectLst/>
                        </a:rPr>
                        <a:t>2016</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5"/>
                        </a:spcBef>
                        <a:spcAft>
                          <a:spcPts val="0"/>
                        </a:spcAft>
                      </a:pPr>
                      <a:r>
                        <a:rPr lang="en-US" sz="1800" dirty="0">
                          <a:effectLst/>
                        </a:rPr>
                        <a:t> </a:t>
                      </a:r>
                      <a:endParaRPr lang="tr-TR" sz="1800" dirty="0">
                        <a:effectLst/>
                      </a:endParaRPr>
                    </a:p>
                    <a:p>
                      <a:pPr marL="316230">
                        <a:lnSpc>
                          <a:spcPct val="115000"/>
                        </a:lnSpc>
                        <a:spcAft>
                          <a:spcPts val="0"/>
                        </a:spcAft>
                      </a:pPr>
                      <a:endParaRPr lang="tr-TR" sz="1800" spc="-5" dirty="0" smtClean="0">
                        <a:effectLst/>
                      </a:endParaRPr>
                    </a:p>
                    <a:p>
                      <a:pPr marL="316230">
                        <a:lnSpc>
                          <a:spcPct val="115000"/>
                        </a:lnSpc>
                        <a:spcAft>
                          <a:spcPts val="0"/>
                        </a:spcAft>
                      </a:pPr>
                      <a:r>
                        <a:rPr lang="en-US" sz="1800" spc="-5" dirty="0" err="1" smtClean="0">
                          <a:effectLst/>
                        </a:rPr>
                        <a:t>H</a:t>
                      </a:r>
                      <a:r>
                        <a:rPr lang="en-US" sz="1800" dirty="0" err="1" smtClean="0">
                          <a:effectLst/>
                        </a:rPr>
                        <a:t>aziran</a:t>
                      </a:r>
                      <a:r>
                        <a:rPr lang="en-US" sz="1800" spc="-5" dirty="0" smtClean="0">
                          <a:effectLst/>
                        </a:rPr>
                        <a:t> </a:t>
                      </a:r>
                      <a:r>
                        <a:rPr lang="en-US" sz="1800" dirty="0">
                          <a:effectLst/>
                        </a:rPr>
                        <a:t>2016</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36513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476672"/>
            <a:ext cx="7992888" cy="6048672"/>
          </a:xfrm>
        </p:spPr>
        <p:txBody>
          <a:bodyPr>
            <a:normAutofit fontScale="25000" lnSpcReduction="20000"/>
          </a:bodyPr>
          <a:lstStyle/>
          <a:p>
            <a:pPr marL="0" indent="0">
              <a:buNone/>
            </a:pPr>
            <a:r>
              <a:rPr lang="tr-TR" sz="9600" b="1" dirty="0">
                <a:solidFill>
                  <a:srgbClr val="FFC000"/>
                </a:solidFill>
              </a:rPr>
              <a:t>h</a:t>
            </a:r>
            <a:r>
              <a:rPr lang="en-US" sz="9600" b="1" dirty="0" smtClean="0">
                <a:solidFill>
                  <a:srgbClr val="FFC000"/>
                </a:solidFill>
              </a:rPr>
              <a:t>.  </a:t>
            </a:r>
            <a:r>
              <a:rPr lang="en-US" sz="9600" dirty="0" smtClean="0"/>
              <a:t>Öğrenciler,     ortak  sınavlarda,  e-Okul  Sisteminde  kayıtlı  olduğu  zorunlu  yabancı  dil dersinden sorumlu olacaktır. Buna bağlı olarak,</a:t>
            </a:r>
            <a:endParaRPr lang="tr-TR" sz="9600" dirty="0" smtClean="0"/>
          </a:p>
          <a:p>
            <a:pPr marL="0" indent="0">
              <a:buNone/>
            </a:pPr>
            <a:r>
              <a:rPr lang="en-US" sz="9600" dirty="0" smtClean="0"/>
              <a:t> </a:t>
            </a:r>
            <a:endParaRPr lang="tr-TR" sz="9600" dirty="0" smtClean="0"/>
          </a:p>
          <a:p>
            <a:pPr marL="0" indent="0">
              <a:buNone/>
            </a:pPr>
            <a:r>
              <a:rPr lang="en-US" sz="9600" dirty="0" smtClean="0"/>
              <a:t>- Okulunda birden fazla yabancı dil dersi alan öğrencilerin,</a:t>
            </a:r>
            <a:endParaRPr lang="tr-TR" sz="9600" dirty="0" smtClean="0"/>
          </a:p>
          <a:p>
            <a:pPr marL="0" indent="0">
              <a:buNone/>
            </a:pPr>
            <a:r>
              <a:rPr lang="en-US" sz="9600" dirty="0" smtClean="0"/>
              <a:t> - Şubesi değişen öğrencilerin,</a:t>
            </a:r>
            <a:endParaRPr lang="tr-TR" sz="9600" dirty="0" smtClean="0"/>
          </a:p>
          <a:p>
            <a:pPr marL="0" indent="0">
              <a:buNone/>
            </a:pPr>
            <a:r>
              <a:rPr lang="en-US" sz="9600" dirty="0" smtClean="0"/>
              <a:t> - Nâkil işlemi yapılan öğrencilerin,</a:t>
            </a:r>
            <a:endParaRPr lang="tr-TR" sz="9600" dirty="0" smtClean="0"/>
          </a:p>
          <a:p>
            <a:pPr marL="0" indent="0">
              <a:buNone/>
            </a:pPr>
            <a:r>
              <a:rPr lang="en-US" sz="9600" dirty="0" smtClean="0"/>
              <a:t> </a:t>
            </a:r>
            <a:endParaRPr lang="tr-TR" sz="9600" dirty="0" smtClean="0"/>
          </a:p>
          <a:p>
            <a:pPr marL="0" indent="0">
              <a:buNone/>
            </a:pPr>
            <a:r>
              <a:rPr lang="en-US" sz="9600" dirty="0" smtClean="0"/>
              <a:t>Zorunlu yabancı dil dersini e-Okul Sisteminde güncellemek.</a:t>
            </a:r>
            <a:endParaRPr lang="tr-TR" sz="9600" dirty="0" smtClean="0"/>
          </a:p>
          <a:p>
            <a:pPr marL="0" indent="0">
              <a:buNone/>
            </a:pPr>
            <a:r>
              <a:rPr lang="en-US" sz="9600" dirty="0" smtClean="0"/>
              <a:t> </a:t>
            </a:r>
            <a:endParaRPr lang="tr-TR" sz="9600" dirty="0" smtClean="0"/>
          </a:p>
          <a:p>
            <a:pPr marL="0" indent="0">
              <a:buNone/>
            </a:pPr>
            <a:r>
              <a:rPr lang="en-US" sz="11200" u="sng" dirty="0" smtClean="0">
                <a:solidFill>
                  <a:srgbClr val="C00000"/>
                </a:solidFill>
              </a:rPr>
              <a:t>Bu konuyla ilgili öğrencilerin bireysel bildirimleri dikkate alınmayacaktır.</a:t>
            </a:r>
            <a:endParaRPr lang="tr-TR" sz="11200" dirty="0" smtClean="0">
              <a:solidFill>
                <a:srgbClr val="C00000"/>
              </a:solidFill>
            </a:endParaRPr>
          </a:p>
          <a:p>
            <a:pPr marL="0" indent="0">
              <a:buNone/>
            </a:pPr>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495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229600" cy="5544616"/>
          </a:xfrm>
        </p:spPr>
        <p:txBody>
          <a:bodyPr>
            <a:noAutofit/>
          </a:bodyPr>
          <a:lstStyle/>
          <a:p>
            <a:pPr marL="0" indent="0">
              <a:buNone/>
            </a:pPr>
            <a:r>
              <a:rPr lang="tr-TR" sz="2200" b="1" dirty="0" err="1">
                <a:solidFill>
                  <a:srgbClr val="FFC000"/>
                </a:solidFill>
              </a:rPr>
              <a:t>ı</a:t>
            </a:r>
            <a:r>
              <a:rPr lang="en-US" sz="2200" b="1" dirty="0" smtClean="0">
                <a:solidFill>
                  <a:srgbClr val="FFC000"/>
                </a:solidFill>
              </a:rPr>
              <a:t>.</a:t>
            </a:r>
            <a:r>
              <a:rPr lang="tr-TR" sz="2200" b="1" dirty="0" smtClean="0">
                <a:solidFill>
                  <a:srgbClr val="FFC000"/>
                </a:solidFill>
              </a:rPr>
              <a:t> </a:t>
            </a:r>
            <a:r>
              <a:rPr lang="en-US" sz="2200" dirty="0" err="1" smtClean="0"/>
              <a:t>İşitme</a:t>
            </a:r>
            <a:r>
              <a:rPr lang="en-US" sz="2200" dirty="0" smtClean="0"/>
              <a:t>  </a:t>
            </a:r>
            <a:r>
              <a:rPr lang="en-US" sz="2200" dirty="0"/>
              <a:t>ve/veya  zihinsel  engeli  olan  öğrencinin  yabancı  dil  sınavına  katılması  için velisinin/vasisinin dilekçesi üzerine, bu dilekçeyi, ikinci dönem için ise 11 Mart 2016 tarihine kadar RAM’a topluca göndermek,</a:t>
            </a:r>
            <a:endParaRPr lang="tr-TR" sz="2200" dirty="0"/>
          </a:p>
          <a:p>
            <a:pPr marL="0" indent="0">
              <a:buNone/>
            </a:pPr>
            <a:r>
              <a:rPr lang="en-US" sz="2200" dirty="0" smtClean="0"/>
              <a:t>Yabancı </a:t>
            </a:r>
            <a:r>
              <a:rPr lang="en-US" sz="2200" dirty="0"/>
              <a:t>dil sınavına katılmak için velisinin/vasisinin dilekçesi RAM Modülüne işlenmeyen öğrenciler kesinlikle söz konusu sınava alınmayacaktır. Söz konusu dilekçeler, RAM Modülüne işlenerek saklanacak, ÖDSGM’ye gönderilmeyecektir. ÖDSGM’ye gönderilen dilekçeler geçerli olmayacaktır</a:t>
            </a:r>
            <a:r>
              <a:rPr lang="en-US" sz="2200" dirty="0" smtClean="0"/>
              <a:t>.</a:t>
            </a:r>
            <a:endParaRPr lang="tr-TR" sz="2200" dirty="0" smtClean="0"/>
          </a:p>
          <a:p>
            <a:pPr marL="0" indent="0">
              <a:buNone/>
            </a:pPr>
            <a:r>
              <a:rPr lang="tr-TR" sz="2200" b="1" dirty="0" err="1">
                <a:solidFill>
                  <a:srgbClr val="FFC000"/>
                </a:solidFill>
              </a:rPr>
              <a:t>i</a:t>
            </a:r>
            <a:r>
              <a:rPr lang="en-US" sz="2200" b="1" dirty="0" smtClean="0">
                <a:solidFill>
                  <a:srgbClr val="FFC000"/>
                </a:solidFill>
              </a:rPr>
              <a:t>.</a:t>
            </a:r>
            <a:r>
              <a:rPr lang="tr-TR" sz="2200" b="1" dirty="0" smtClean="0">
                <a:solidFill>
                  <a:srgbClr val="FFC000"/>
                </a:solidFill>
              </a:rPr>
              <a:t> </a:t>
            </a:r>
            <a:r>
              <a:rPr lang="en-US" sz="2200" dirty="0" smtClean="0"/>
              <a:t>Mazeretlerini sınavlardan önce bildiren ve sınav günü mazeretli/mazeretsiz olarak ortak sınavlara girmeyen ve yedek salonda sınavlara giren öğrencilerin bilgilerini sınavların yapıldığı gün her bir ders yazılısından sonra veya son ders yazılısının ardından e-Okul Sistemine işlemek,</a:t>
            </a:r>
            <a:endParaRPr lang="tr-TR" sz="2200" dirty="0" smtClean="0"/>
          </a:p>
          <a:p>
            <a:pPr marL="0" indent="0">
              <a:buNone/>
            </a:pPr>
            <a:endParaRPr lang="tr-TR" sz="2400" b="1" dirty="0" smtClean="0"/>
          </a:p>
          <a:p>
            <a:pPr marL="514350" indent="-514350">
              <a:buAutoNum type="alphaLcPeriod" startAt="11"/>
            </a:pPr>
            <a:endParaRPr lang="tr-TR" sz="2400" dirty="0"/>
          </a:p>
          <a:p>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7308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en-US" b="1" dirty="0" smtClean="0">
                <a:solidFill>
                  <a:srgbClr val="FFC000"/>
                </a:solidFill>
              </a:rPr>
              <a:t>j.</a:t>
            </a:r>
            <a:r>
              <a:rPr lang="tr-TR" b="1" dirty="0" smtClean="0">
                <a:solidFill>
                  <a:srgbClr val="FFC000"/>
                </a:solidFill>
              </a:rPr>
              <a:t> </a:t>
            </a:r>
            <a:r>
              <a:rPr lang="en-US" sz="2400" dirty="0" smtClean="0"/>
              <a:t>Mazeret sınavına katılması uygun görülen öğrencilerin bilgilerini sınavların tamamlandığı</a:t>
            </a:r>
            <a:r>
              <a:rPr lang="tr-TR" sz="2400" dirty="0" smtClean="0"/>
              <a:t> </a:t>
            </a:r>
            <a:r>
              <a:rPr lang="en-US" sz="2400" dirty="0" smtClean="0"/>
              <a:t>tarihten itibaren e-Okul Sistemine </a:t>
            </a:r>
            <a:r>
              <a:rPr lang="en-US" sz="2400" dirty="0" smtClean="0">
                <a:solidFill>
                  <a:srgbClr val="FFC000"/>
                </a:solidFill>
              </a:rPr>
              <a:t>5 (beş) </a:t>
            </a:r>
            <a:r>
              <a:rPr lang="en-US" sz="2400" dirty="0" smtClean="0"/>
              <a:t>gün içerisinde yüklemek,</a:t>
            </a:r>
            <a:endParaRPr lang="tr-TR" sz="2400" dirty="0" smtClean="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360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6048672"/>
          </a:xfrm>
        </p:spPr>
        <p:txBody>
          <a:bodyPr>
            <a:noAutofit/>
          </a:bodyPr>
          <a:lstStyle/>
          <a:p>
            <a:pPr marL="0" indent="0">
              <a:buNone/>
            </a:pPr>
            <a:endParaRPr lang="tr-TR" b="1" dirty="0" smtClean="0"/>
          </a:p>
          <a:p>
            <a:pPr marL="0" indent="0">
              <a:buNone/>
            </a:pPr>
            <a:r>
              <a:rPr lang="en-US" sz="2400" b="1" dirty="0" smtClean="0">
                <a:solidFill>
                  <a:srgbClr val="FFC000"/>
                </a:solidFill>
              </a:rPr>
              <a:t>k. </a:t>
            </a:r>
            <a:r>
              <a:rPr lang="en-US" sz="2400" dirty="0" smtClean="0"/>
              <a:t>Yedek salonda ortak sınavlara giren öğrencilerin kullandıkları cevap kâğıtlarında yer alan öğrenci tarafından doldurulması gereken kısımların (T.C. kimlik numarası, adı soyadı, kitapçık türü ve imza) doğruluğunun kontrolünü “Bina Sınav Komisyon Başkanı (Bina Yöneticisi)” olarak yapmak</a:t>
            </a:r>
            <a:r>
              <a:rPr lang="tr-TR" sz="2400" dirty="0" smtClean="0"/>
              <a:t>.</a:t>
            </a:r>
          </a:p>
          <a:p>
            <a:pPr marL="0" indent="0">
              <a:buNone/>
            </a:pPr>
            <a:endParaRPr lang="tr-TR" sz="2400" b="1" dirty="0" smtClean="0"/>
          </a:p>
          <a:p>
            <a:pPr marL="0" indent="0">
              <a:buNone/>
            </a:pPr>
            <a:r>
              <a:rPr lang="en-US" sz="2400" b="1" dirty="0" smtClean="0">
                <a:solidFill>
                  <a:srgbClr val="FFC000"/>
                </a:solidFill>
              </a:rPr>
              <a:t>l.</a:t>
            </a:r>
            <a:r>
              <a:rPr lang="tr-TR" sz="2400" b="1" dirty="0" smtClean="0">
                <a:solidFill>
                  <a:srgbClr val="FFC000"/>
                </a:solidFill>
              </a:rPr>
              <a:t> </a:t>
            </a:r>
            <a:r>
              <a:rPr lang="en-US" sz="2400" dirty="0" smtClean="0"/>
              <a:t>Açık öğretim ortaokulu müdürlüğü tarafından, sınava girecek 8’inci sınıf öğrencilerin T.C. kimlik numarası, adı, soyadı, varsa ortak sınavlar ders muafiyeti, özel eğitim ihtiyacı ve öğrencilerin sınavlara katılmak istedikleri sınav merkezi bilgilerini, birinci dönem için 06</a:t>
            </a:r>
            <a:r>
              <a:rPr lang="tr-TR" sz="2400" dirty="0" smtClean="0"/>
              <a:t> </a:t>
            </a:r>
            <a:r>
              <a:rPr lang="en-US" sz="2400" dirty="0" smtClean="0"/>
              <a:t>Kasım 2015, ikinci dönem için 11 Mart 2016 tarihlerine kadar ÖDSGM’ye göndermek.</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9261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075240" cy="1228998"/>
          </a:xfrm>
        </p:spPr>
        <p:txBody>
          <a:bodyPr>
            <a:normAutofit/>
          </a:bodyPr>
          <a:lstStyle/>
          <a:p>
            <a:pPr algn="ctr"/>
            <a:r>
              <a:rPr lang="en-US" sz="3200" b="1" dirty="0" smtClean="0"/>
              <a:t>5</a:t>
            </a:r>
            <a:r>
              <a:rPr lang="en-US" sz="3200" b="1" dirty="0"/>
              <a:t>. </a:t>
            </a:r>
            <a:r>
              <a:rPr lang="en-US" sz="3200" b="1" dirty="0" smtClean="0"/>
              <a:t>İL/İLÇE </a:t>
            </a:r>
            <a:r>
              <a:rPr lang="en-US" sz="3200" b="1" dirty="0"/>
              <a:t>MİLLÎ EĞİTİM </a:t>
            </a:r>
            <a:r>
              <a:rPr lang="en-US" sz="3200" b="1" dirty="0" smtClean="0"/>
              <a:t>MÜDÜRLÜKLERİNİN</a:t>
            </a:r>
            <a:r>
              <a:rPr lang="tr-TR" sz="3200" b="1" dirty="0" smtClean="0"/>
              <a:t> </a:t>
            </a:r>
            <a:r>
              <a:rPr lang="en-US" sz="3200" b="1" dirty="0" smtClean="0"/>
              <a:t>YAPACAĞI </a:t>
            </a:r>
            <a:r>
              <a:rPr lang="en-US" sz="3200" b="1" dirty="0"/>
              <a:t>İŞLEMLER</a:t>
            </a:r>
            <a:endParaRPr lang="tr-TR" dirty="0"/>
          </a:p>
        </p:txBody>
      </p:sp>
      <p:sp>
        <p:nvSpPr>
          <p:cNvPr id="3" name="İçerik Yer Tutucusu 2"/>
          <p:cNvSpPr>
            <a:spLocks noGrp="1"/>
          </p:cNvSpPr>
          <p:nvPr>
            <p:ph idx="1"/>
          </p:nvPr>
        </p:nvSpPr>
        <p:spPr>
          <a:xfrm>
            <a:off x="467544" y="1340769"/>
            <a:ext cx="7848872" cy="4907638"/>
          </a:xfrm>
        </p:spPr>
        <p:txBody>
          <a:bodyPr>
            <a:normAutofit/>
          </a:bodyPr>
          <a:lstStyle/>
          <a:p>
            <a:pPr marL="457200" indent="-457200">
              <a:buAutoNum type="alphaLcPeriod"/>
            </a:pPr>
            <a:r>
              <a:rPr lang="en-US" sz="2400" dirty="0" err="1" smtClean="0"/>
              <a:t>Sınavlara</a:t>
            </a:r>
            <a:r>
              <a:rPr lang="en-US" sz="2400" dirty="0" smtClean="0"/>
              <a:t> </a:t>
            </a:r>
            <a:r>
              <a:rPr lang="en-US" sz="2400" dirty="0"/>
              <a:t>girecek özel eğitim ihtiyacı olan öğrencilerin Rehberlik ve Araştırma Merkezi Müdürlüğünde sınav hizmeti ile ilgili ihtiyaçlarının, MEBBİS-RAM Modülü’ne öncelikli olarak işlenmesini </a:t>
            </a:r>
            <a:r>
              <a:rPr lang="en-US" sz="2400" dirty="0" err="1"/>
              <a:t>sağlamak</a:t>
            </a:r>
            <a:r>
              <a:rPr lang="en-US" sz="2400" dirty="0" smtClean="0"/>
              <a:t>,</a:t>
            </a:r>
            <a:endParaRPr lang="tr-TR" sz="2400" dirty="0" smtClean="0"/>
          </a:p>
          <a:p>
            <a:pPr marL="457200" indent="-457200">
              <a:buFont typeface="Wingdings 3" charset="2"/>
              <a:buAutoNum type="alphaLcPeriod"/>
            </a:pPr>
            <a:r>
              <a:rPr lang="en-US" sz="2400" dirty="0" err="1"/>
              <a:t>Sınavların</a:t>
            </a:r>
            <a:r>
              <a:rPr lang="en-US" sz="2400" dirty="0"/>
              <a:t>  </a:t>
            </a:r>
            <a:r>
              <a:rPr lang="en-US" sz="2400" dirty="0" err="1"/>
              <a:t>yapılacağı</a:t>
            </a:r>
            <a:r>
              <a:rPr lang="en-US" sz="2400" dirty="0"/>
              <a:t>  </a:t>
            </a:r>
            <a:r>
              <a:rPr lang="en-US" sz="2400" dirty="0" err="1"/>
              <a:t>okulların</a:t>
            </a:r>
            <a:r>
              <a:rPr lang="en-US" sz="2400" dirty="0"/>
              <a:t>  MEBBİS-</a:t>
            </a:r>
            <a:r>
              <a:rPr lang="en-US" sz="2400" dirty="0" err="1"/>
              <a:t>Sınav</a:t>
            </a:r>
            <a:r>
              <a:rPr lang="en-US" sz="2400" dirty="0"/>
              <a:t>  </a:t>
            </a:r>
            <a:r>
              <a:rPr lang="en-US" sz="2400" dirty="0" err="1"/>
              <a:t>Binaları</a:t>
            </a:r>
            <a:r>
              <a:rPr lang="en-US" sz="2400" dirty="0"/>
              <a:t>  </a:t>
            </a:r>
            <a:r>
              <a:rPr lang="en-US" sz="2400" dirty="0" err="1"/>
              <a:t>Modülü</a:t>
            </a:r>
            <a:r>
              <a:rPr lang="en-US" sz="2400" dirty="0"/>
              <a:t>  </a:t>
            </a:r>
            <a:r>
              <a:rPr lang="en-US" sz="2400" dirty="0" err="1"/>
              <a:t>üzerinden</a:t>
            </a:r>
            <a:r>
              <a:rPr lang="en-US" sz="2400" dirty="0"/>
              <a:t>  </a:t>
            </a:r>
            <a:r>
              <a:rPr lang="en-US" sz="2400" dirty="0" err="1"/>
              <a:t>gerekli</a:t>
            </a:r>
            <a:r>
              <a:rPr lang="en-US" sz="2400" dirty="0"/>
              <a:t> </a:t>
            </a:r>
            <a:r>
              <a:rPr lang="en-US" sz="2400" dirty="0" err="1"/>
              <a:t>güncelleme</a:t>
            </a:r>
            <a:r>
              <a:rPr lang="en-US" sz="2400" dirty="0"/>
              <a:t> </a:t>
            </a:r>
            <a:r>
              <a:rPr lang="en-US" sz="2400" dirty="0" err="1"/>
              <a:t>işlemlerini</a:t>
            </a:r>
            <a:r>
              <a:rPr lang="en-US" sz="2400" dirty="0"/>
              <a:t> </a:t>
            </a:r>
            <a:r>
              <a:rPr lang="en-US" sz="2400" dirty="0" err="1"/>
              <a:t>yapmak</a:t>
            </a:r>
            <a:r>
              <a:rPr lang="en-US" sz="2400" dirty="0"/>
              <a:t>. </a:t>
            </a:r>
            <a:r>
              <a:rPr lang="en-US" sz="2400" dirty="0" err="1"/>
              <a:t>Sınav</a:t>
            </a:r>
            <a:r>
              <a:rPr lang="en-US" sz="2400" dirty="0"/>
              <a:t> </a:t>
            </a:r>
            <a:r>
              <a:rPr lang="en-US" sz="2400" dirty="0" err="1"/>
              <a:t>yapılacak</a:t>
            </a:r>
            <a:r>
              <a:rPr lang="en-US" sz="2400" dirty="0"/>
              <a:t> </a:t>
            </a:r>
            <a:r>
              <a:rPr lang="en-US" sz="2400" dirty="0" err="1"/>
              <a:t>okul</a:t>
            </a:r>
            <a:r>
              <a:rPr lang="en-US" sz="2400" dirty="0"/>
              <a:t> </a:t>
            </a:r>
            <a:r>
              <a:rPr lang="en-US" sz="2400" dirty="0" err="1"/>
              <a:t>binalarına</a:t>
            </a:r>
            <a:r>
              <a:rPr lang="en-US" sz="2400" dirty="0"/>
              <a:t> </a:t>
            </a:r>
            <a:r>
              <a:rPr lang="en-US" sz="2400" dirty="0" err="1"/>
              <a:t>ilişkin</a:t>
            </a:r>
            <a:r>
              <a:rPr lang="en-US" sz="2400" dirty="0"/>
              <a:t> </a:t>
            </a:r>
            <a:r>
              <a:rPr lang="en-US" sz="2400" dirty="0" err="1"/>
              <a:t>değişiklikleri</a:t>
            </a:r>
            <a:r>
              <a:rPr lang="en-US" sz="2400" dirty="0"/>
              <a:t> </a:t>
            </a:r>
            <a:r>
              <a:rPr lang="en-US" sz="2400" dirty="0" err="1"/>
              <a:t>yazılı</a:t>
            </a:r>
            <a:r>
              <a:rPr lang="en-US" sz="2400" dirty="0"/>
              <a:t> </a:t>
            </a:r>
            <a:r>
              <a:rPr lang="en-US" sz="2400" dirty="0" err="1"/>
              <a:t>olarak</a:t>
            </a:r>
            <a:r>
              <a:rPr lang="en-US" sz="2400" dirty="0"/>
              <a:t> </a:t>
            </a:r>
            <a:r>
              <a:rPr lang="en-US" sz="2400" dirty="0" err="1"/>
              <a:t>Ölçme</a:t>
            </a:r>
            <a:r>
              <a:rPr lang="en-US" sz="2400" dirty="0"/>
              <a:t> </a:t>
            </a:r>
            <a:r>
              <a:rPr lang="en-US" sz="2400" dirty="0" err="1"/>
              <a:t>Değerlendirme</a:t>
            </a:r>
            <a:r>
              <a:rPr lang="en-US" sz="2400" dirty="0"/>
              <a:t> </a:t>
            </a:r>
            <a:r>
              <a:rPr lang="en-US" sz="2400" dirty="0" err="1"/>
              <a:t>ve</a:t>
            </a:r>
            <a:r>
              <a:rPr lang="en-US" sz="2400" dirty="0"/>
              <a:t> </a:t>
            </a:r>
            <a:r>
              <a:rPr lang="en-US" sz="2400" dirty="0" err="1"/>
              <a:t>Sınav</a:t>
            </a:r>
            <a:r>
              <a:rPr lang="en-US" sz="2400" dirty="0"/>
              <a:t> </a:t>
            </a:r>
            <a:r>
              <a:rPr lang="en-US" sz="2400" dirty="0" err="1"/>
              <a:t>Hizmetleri</a:t>
            </a:r>
            <a:r>
              <a:rPr lang="en-US" sz="2400" dirty="0"/>
              <a:t> </a:t>
            </a:r>
            <a:r>
              <a:rPr lang="en-US" sz="2400" dirty="0" err="1"/>
              <a:t>Genel</a:t>
            </a:r>
            <a:r>
              <a:rPr lang="en-US" sz="2400" dirty="0"/>
              <a:t> </a:t>
            </a:r>
            <a:r>
              <a:rPr lang="en-US" sz="2400" dirty="0" err="1"/>
              <a:t>Müdürlüğüne</a:t>
            </a:r>
            <a:r>
              <a:rPr lang="en-US" sz="2400" dirty="0"/>
              <a:t> </a:t>
            </a:r>
            <a:r>
              <a:rPr lang="en-US" sz="2400" dirty="0" err="1"/>
              <a:t>bildirmek</a:t>
            </a:r>
            <a:r>
              <a:rPr lang="en-US" sz="2400" dirty="0"/>
              <a:t> </a:t>
            </a:r>
            <a:r>
              <a:rPr lang="en-US" sz="2400" dirty="0" err="1"/>
              <a:t>ve</a:t>
            </a:r>
            <a:r>
              <a:rPr lang="en-US" sz="2400" dirty="0"/>
              <a:t> </a:t>
            </a:r>
            <a:r>
              <a:rPr lang="en-US" sz="2400" dirty="0" err="1"/>
              <a:t>sınavlara</a:t>
            </a:r>
            <a:r>
              <a:rPr lang="en-US" sz="2400" dirty="0"/>
              <a:t> </a:t>
            </a:r>
            <a:r>
              <a:rPr lang="en-US" sz="2400" dirty="0" err="1"/>
              <a:t>ilişkin</a:t>
            </a:r>
            <a:r>
              <a:rPr lang="en-US" sz="2400" dirty="0"/>
              <a:t> </a:t>
            </a:r>
            <a:r>
              <a:rPr lang="en-US" sz="2400" dirty="0" err="1"/>
              <a:t>gerekli</a:t>
            </a:r>
            <a:r>
              <a:rPr lang="en-US" sz="2400" dirty="0"/>
              <a:t> </a:t>
            </a:r>
            <a:r>
              <a:rPr lang="en-US" sz="2400" dirty="0" err="1"/>
              <a:t>tedbirleri</a:t>
            </a:r>
            <a:r>
              <a:rPr lang="en-US" sz="2400" dirty="0"/>
              <a:t> </a:t>
            </a:r>
            <a:r>
              <a:rPr lang="en-US" sz="2400" dirty="0" err="1"/>
              <a:t>almak</a:t>
            </a:r>
            <a:r>
              <a:rPr lang="en-US" sz="2400" dirty="0"/>
              <a:t>.</a:t>
            </a:r>
            <a:endParaRPr lang="tr-TR" sz="2400" dirty="0"/>
          </a:p>
          <a:p>
            <a:pPr marL="457200" indent="-457200">
              <a:buAutoNum type="alphaLcPeriod"/>
            </a:pPr>
            <a:endParaRPr lang="tr-TR" sz="2400" dirty="0" smtClean="0"/>
          </a:p>
          <a:p>
            <a:pPr marL="457200" indent="-457200">
              <a:buAutoNum type="alphaLcPeriod"/>
            </a:pPr>
            <a:endParaRPr lang="tr-TR" sz="2400"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2302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sz="3600" b="1" dirty="0"/>
              <a:t>6.  ORTAK SINAVLARA GİRİŞ YERİ</a:t>
            </a:r>
            <a:r>
              <a:rPr lang="tr-TR" dirty="0"/>
              <a:t/>
            </a:r>
            <a:br>
              <a:rPr lang="tr-TR" dirty="0"/>
            </a:br>
            <a:endParaRPr lang="tr-TR" dirty="0"/>
          </a:p>
        </p:txBody>
      </p:sp>
      <p:sp>
        <p:nvSpPr>
          <p:cNvPr id="3" name="İçerik Yer Tutucusu 2"/>
          <p:cNvSpPr>
            <a:spLocks noGrp="1"/>
          </p:cNvSpPr>
          <p:nvPr>
            <p:ph idx="1"/>
          </p:nvPr>
        </p:nvSpPr>
        <p:spPr>
          <a:xfrm>
            <a:off x="539552" y="1484785"/>
            <a:ext cx="8064896" cy="4763622"/>
          </a:xfrm>
        </p:spPr>
        <p:txBody>
          <a:bodyPr>
            <a:normAutofit lnSpcReduction="10000"/>
          </a:bodyPr>
          <a:lstStyle/>
          <a:p>
            <a:pPr marL="0" indent="0" algn="just">
              <a:buNone/>
            </a:pPr>
            <a:r>
              <a:rPr lang="en-US" sz="2400" b="1" dirty="0">
                <a:solidFill>
                  <a:srgbClr val="FFC000"/>
                </a:solidFill>
              </a:rPr>
              <a:t>a. </a:t>
            </a:r>
            <a:r>
              <a:rPr lang="en-US" sz="2400" dirty="0" smtClean="0"/>
              <a:t>Olağanüstü </a:t>
            </a:r>
            <a:r>
              <a:rPr lang="en-US" sz="2400" dirty="0"/>
              <a:t>hâller ve özel durumlar dışında 8’inci sınıfta öğrenim gören her öğrenci kendi okulunda sınava girecektir</a:t>
            </a:r>
            <a:r>
              <a:rPr lang="en-US" sz="2400" dirty="0" smtClean="0"/>
              <a:t>.</a:t>
            </a:r>
            <a:endParaRPr lang="tr-TR" sz="2400" dirty="0" smtClean="0"/>
          </a:p>
          <a:p>
            <a:pPr marL="0" indent="0" algn="just">
              <a:buNone/>
            </a:pPr>
            <a:endParaRPr lang="tr-TR" sz="2400" dirty="0"/>
          </a:p>
          <a:p>
            <a:pPr marL="0" indent="0" algn="just">
              <a:buNone/>
            </a:pPr>
            <a:r>
              <a:rPr lang="en-US" sz="2400" b="1" dirty="0">
                <a:solidFill>
                  <a:srgbClr val="FFC000"/>
                </a:solidFill>
              </a:rPr>
              <a:t>b.  </a:t>
            </a:r>
            <a:r>
              <a:rPr lang="en-US" sz="2400" dirty="0"/>
              <a:t>Öğrencinin sınava gireceği sınıf/salon ve sıra bilgisi e-Okul ve Veli Bilgilendirme Sistemi üzerinden yayımlanacaktır. Okul yöneticileri e-Okul Sisteminden, öğrenci velisi ise Veli Bilgilendirme Sistemi üzerinden öğrencinin hangi sınıf/salon ve sırada sınava gireceğini görebilecektir</a:t>
            </a:r>
            <a:r>
              <a:rPr lang="en-US" sz="2400" dirty="0" smtClean="0"/>
              <a:t>.</a:t>
            </a:r>
            <a:endParaRPr lang="tr-TR" sz="2400" dirty="0" smtClean="0"/>
          </a:p>
          <a:p>
            <a:pPr marL="0" indent="0" algn="just">
              <a:buNone/>
            </a:pPr>
            <a:endParaRPr lang="tr-TR" dirty="0"/>
          </a:p>
          <a:p>
            <a:pPr marL="0" indent="0" algn="just">
              <a:buNone/>
            </a:pPr>
            <a:r>
              <a:rPr lang="en-US" dirty="0"/>
              <a:t> </a:t>
            </a:r>
            <a:endParaRPr lang="tr-TR" dirty="0"/>
          </a:p>
          <a:p>
            <a:pPr algn="just"/>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4763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2088232"/>
          </a:xfrm>
        </p:spPr>
        <p:txBody>
          <a:bodyPr>
            <a:normAutofit/>
          </a:bodyPr>
          <a:lstStyle/>
          <a:p>
            <a:pPr algn="ctr"/>
            <a:r>
              <a:rPr lang="tr-TR" b="1" dirty="0" smtClean="0"/>
              <a:t/>
            </a:r>
            <a:br>
              <a:rPr lang="tr-TR" b="1" dirty="0" smtClean="0"/>
            </a:br>
            <a:r>
              <a:rPr lang="en-US" sz="3200" b="1" dirty="0" smtClean="0"/>
              <a:t>7</a:t>
            </a:r>
            <a:r>
              <a:rPr lang="en-US" sz="3200" b="1" dirty="0"/>
              <a:t>.  ÖZEL EĞİTİM İHTİYACI OLAN  ÖĞRENCİLERLE İLGİLİ İŞLEMLER</a:t>
            </a:r>
            <a:endParaRPr lang="tr-TR" dirty="0"/>
          </a:p>
        </p:txBody>
      </p:sp>
      <p:sp>
        <p:nvSpPr>
          <p:cNvPr id="3" name="İçerik Yer Tutucusu 2"/>
          <p:cNvSpPr>
            <a:spLocks noGrp="1"/>
          </p:cNvSpPr>
          <p:nvPr>
            <p:ph idx="1"/>
          </p:nvPr>
        </p:nvSpPr>
        <p:spPr>
          <a:xfrm>
            <a:off x="395536" y="1988840"/>
            <a:ext cx="8229600" cy="3312368"/>
          </a:xfrm>
        </p:spPr>
        <p:txBody>
          <a:bodyPr>
            <a:normAutofit/>
          </a:bodyPr>
          <a:lstStyle/>
          <a:p>
            <a:pPr marL="0" indent="0">
              <a:buNone/>
            </a:pPr>
            <a:r>
              <a:rPr lang="tr-TR" dirty="0" smtClean="0"/>
              <a:t>      </a:t>
            </a:r>
            <a:r>
              <a:rPr lang="en-US" sz="2400" dirty="0" smtClean="0"/>
              <a:t>Özel</a:t>
            </a:r>
            <a:r>
              <a:rPr lang="tr-TR" sz="2400" dirty="0" smtClean="0"/>
              <a:t> </a:t>
            </a:r>
            <a:r>
              <a:rPr lang="en-US" sz="2400" dirty="0" smtClean="0"/>
              <a:t>eğitim</a:t>
            </a:r>
            <a:r>
              <a:rPr lang="tr-TR" sz="2400" dirty="0" smtClean="0"/>
              <a:t> </a:t>
            </a:r>
            <a:r>
              <a:rPr lang="en-US" sz="2400" dirty="0" smtClean="0"/>
              <a:t>ihtiyacı </a:t>
            </a:r>
            <a:r>
              <a:rPr lang="en-US" sz="2400" dirty="0"/>
              <a:t>olan öğrencilerin </a:t>
            </a:r>
            <a:r>
              <a:rPr lang="tr-TR" sz="2400" dirty="0" smtClean="0"/>
              <a:t>   </a:t>
            </a:r>
            <a:r>
              <a:rPr lang="en-US" sz="2400" dirty="0" smtClean="0"/>
              <a:t>sınavlarda</a:t>
            </a:r>
            <a:r>
              <a:rPr lang="tr-TR" sz="2400" dirty="0"/>
              <a:t> </a:t>
            </a:r>
            <a:r>
              <a:rPr lang="en-US" sz="2400" dirty="0" smtClean="0"/>
              <a:t>özelliklerine </a:t>
            </a:r>
            <a:r>
              <a:rPr lang="en-US" sz="2400" dirty="0"/>
              <a:t>uygun hizmet alabilmeleri için; örgün eğitime devam edenler okul müdürlüğünün bağlı bulunduğu </a:t>
            </a:r>
            <a:r>
              <a:rPr lang="en-US" sz="2400" dirty="0" smtClean="0"/>
              <a:t>RAM'a,</a:t>
            </a:r>
            <a:r>
              <a:rPr lang="tr-TR" sz="2400" dirty="0"/>
              <a:t> </a:t>
            </a:r>
            <a:r>
              <a:rPr lang="en-US" sz="2400" dirty="0" smtClean="0"/>
              <a:t>açık </a:t>
            </a:r>
            <a:r>
              <a:rPr lang="en-US" sz="2400" dirty="0"/>
              <a:t>öğretim ortaokuluna devam edenlerin ise </a:t>
            </a:r>
            <a:r>
              <a:rPr lang="en-US" sz="2400" dirty="0" smtClean="0"/>
              <a:t>açık</a:t>
            </a:r>
            <a:r>
              <a:rPr lang="tr-TR" sz="2400" dirty="0" smtClean="0"/>
              <a:t> </a:t>
            </a:r>
            <a:r>
              <a:rPr lang="en-US" sz="2400" dirty="0" smtClean="0"/>
              <a:t>öğretim </a:t>
            </a:r>
            <a:r>
              <a:rPr lang="en-US" sz="2400" dirty="0"/>
              <a:t>ortaokulu müdürlüğüne ikinci dönem için </a:t>
            </a:r>
            <a:r>
              <a:rPr lang="en-US" sz="2400" dirty="0">
                <a:solidFill>
                  <a:srgbClr val="FFC000"/>
                </a:solidFill>
              </a:rPr>
              <a:t>11 </a:t>
            </a:r>
            <a:r>
              <a:rPr lang="en-US" sz="2400" dirty="0" smtClean="0">
                <a:solidFill>
                  <a:srgbClr val="FFC000"/>
                </a:solidFill>
              </a:rPr>
              <a:t>Mart</a:t>
            </a:r>
            <a:r>
              <a:rPr lang="tr-TR" sz="2400" dirty="0" smtClean="0">
                <a:solidFill>
                  <a:srgbClr val="FFC000"/>
                </a:solidFill>
              </a:rPr>
              <a:t> </a:t>
            </a:r>
            <a:r>
              <a:rPr lang="en-US" sz="2400" dirty="0" smtClean="0">
                <a:solidFill>
                  <a:srgbClr val="FFC000"/>
                </a:solidFill>
              </a:rPr>
              <a:t>2016 </a:t>
            </a:r>
            <a:r>
              <a:rPr lang="en-US" sz="2400" dirty="0"/>
              <a:t>tarihi mesai bitimine </a:t>
            </a:r>
            <a:r>
              <a:rPr lang="en-US" sz="2400" dirty="0" err="1"/>
              <a:t>kadar</a:t>
            </a:r>
            <a:r>
              <a:rPr lang="en-US" sz="2400" dirty="0"/>
              <a:t> </a:t>
            </a:r>
            <a:r>
              <a:rPr lang="en-US" sz="2400" dirty="0" err="1" smtClean="0"/>
              <a:t>müracat</a:t>
            </a:r>
            <a:r>
              <a:rPr lang="en-US" sz="2400" dirty="0" smtClean="0"/>
              <a:t> </a:t>
            </a:r>
            <a:r>
              <a:rPr lang="en-US" sz="2400" dirty="0"/>
              <a:t>etmeleri gerekmektedir</a:t>
            </a:r>
            <a:r>
              <a:rPr lang="en-US" sz="2400" dirty="0" smtClean="0"/>
              <a:t>.</a:t>
            </a:r>
            <a:endParaRPr lang="tr-TR" sz="2400" dirty="0" smtClean="0"/>
          </a:p>
          <a:p>
            <a:pPr algn="just"/>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813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136904" cy="5760640"/>
          </a:xfrm>
        </p:spPr>
        <p:txBody>
          <a:bodyPr>
            <a:noAutofit/>
          </a:bodyPr>
          <a:lstStyle/>
          <a:p>
            <a:pPr marL="0" indent="0">
              <a:buNone/>
            </a:pPr>
            <a:r>
              <a:rPr lang="tr-TR" dirty="0" smtClean="0"/>
              <a:t> </a:t>
            </a:r>
            <a:r>
              <a:rPr lang="en-US" sz="2400" dirty="0" smtClean="0"/>
              <a:t>Birinci dönemde yapılan ortak sınavlarda tedbir alınan özel eğitim ihtiyacı olan öğrenciler için ikinci dönemde yapılacak ortak sınavlarda yeni bir başvuru alınmayacak ve bu öğrenciler aynı hizmetlerden yararlanacaktır. Ancak birinci dönemde sınav tedbirlerine yönelik işlem yapılamayanlar ile ikinci dönemde yapılacak ortak sınavlarda özelliklerine uygun yeni tedbir alınmasına  ihtiyaç  duyulan  öğrenciler  için  </a:t>
            </a:r>
            <a:r>
              <a:rPr lang="en-US" sz="2400" dirty="0" smtClean="0">
                <a:solidFill>
                  <a:srgbClr val="FFC000"/>
                </a:solidFill>
              </a:rPr>
              <a:t>11  Mart  2016  </a:t>
            </a:r>
            <a:r>
              <a:rPr lang="en-US" sz="2400" dirty="0" smtClean="0"/>
              <a:t>tarihine  kadar  yukarıda  belirtilen birimlere başvurulacaktır.</a:t>
            </a:r>
            <a:endParaRPr lang="tr-TR" sz="2400" dirty="0" smtClean="0"/>
          </a:p>
          <a:p>
            <a:pPr marL="0" indent="0">
              <a:buNone/>
            </a:pPr>
            <a:r>
              <a:rPr lang="en-US" sz="2400" dirty="0" smtClean="0"/>
              <a:t>Özel eğitim uygulama okulları (merkezleri) ve bu okulların programını uygulayan özel eğitim sınıflarında öğrenimlerini sürdüren orta veya ağır düzeyde zihinsel engelli öğrenciler ile ağır otistik öğrenciler ortak sınavlardan muaf tutulacaktır.</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2236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4525963"/>
          </a:xfrm>
        </p:spPr>
        <p:txBody>
          <a:bodyPr>
            <a:noAutofit/>
          </a:bodyPr>
          <a:lstStyle/>
          <a:p>
            <a:pPr marL="0" indent="0">
              <a:buNone/>
            </a:pPr>
            <a:r>
              <a:rPr lang="tr-TR" sz="2400" dirty="0" smtClean="0"/>
              <a:t>    </a:t>
            </a:r>
            <a:r>
              <a:rPr lang="en-US" sz="2400" dirty="0" smtClean="0">
                <a:solidFill>
                  <a:srgbClr val="FFC000"/>
                </a:solidFill>
              </a:rPr>
              <a:t>Sınavda </a:t>
            </a:r>
            <a:r>
              <a:rPr lang="en-US" sz="2400" dirty="0">
                <a:solidFill>
                  <a:srgbClr val="FFC000"/>
                </a:solidFill>
              </a:rPr>
              <a:t>Tedbir Alınabilmesi için;</a:t>
            </a:r>
            <a:endParaRPr lang="tr-TR" sz="2400" dirty="0">
              <a:solidFill>
                <a:srgbClr val="FFC000"/>
              </a:solidFill>
            </a:endParaRPr>
          </a:p>
          <a:p>
            <a:pPr marL="0" indent="0">
              <a:buNone/>
            </a:pPr>
            <a:endParaRPr lang="tr-TR" sz="2400" b="1" dirty="0"/>
          </a:p>
          <a:p>
            <a:pPr marL="0" indent="0">
              <a:buNone/>
            </a:pPr>
            <a:r>
              <a:rPr lang="tr-TR" sz="2400" b="1" dirty="0" smtClean="0">
                <a:solidFill>
                  <a:srgbClr val="FFC000"/>
                </a:solidFill>
              </a:rPr>
              <a:t>a</a:t>
            </a:r>
            <a:r>
              <a:rPr lang="tr-TR" sz="2400" dirty="0" smtClean="0"/>
              <a:t>. </a:t>
            </a:r>
            <a:r>
              <a:rPr lang="en-US" sz="2400" dirty="0" smtClean="0"/>
              <a:t>Okul </a:t>
            </a:r>
            <a:r>
              <a:rPr lang="en-US" sz="2400" dirty="0"/>
              <a:t>müdürlüğü, velinin/vasinin görüşünü de alarak öğrencilerin sınav hizmetiyle ilgili işlemlerin takibinden birinci derecede </a:t>
            </a:r>
            <a:r>
              <a:rPr lang="en-US" sz="2400" dirty="0" smtClean="0"/>
              <a:t>sorumludur</a:t>
            </a:r>
            <a:r>
              <a:rPr lang="tr-TR" sz="2400" dirty="0" smtClean="0"/>
              <a:t>.</a:t>
            </a:r>
          </a:p>
          <a:p>
            <a:pPr marL="0" indent="0">
              <a:buNone/>
            </a:pPr>
            <a:endParaRPr lang="tr-TR" sz="2400" b="1" dirty="0" smtClean="0"/>
          </a:p>
          <a:p>
            <a:pPr marL="0" indent="0">
              <a:buNone/>
            </a:pPr>
            <a:r>
              <a:rPr lang="tr-TR" sz="2400" b="1" dirty="0" smtClean="0">
                <a:solidFill>
                  <a:srgbClr val="FFC000"/>
                </a:solidFill>
              </a:rPr>
              <a:t>b. </a:t>
            </a:r>
            <a:r>
              <a:rPr lang="en-US" sz="2400" dirty="0" smtClean="0"/>
              <a:t>Sınav </a:t>
            </a:r>
            <a:r>
              <a:rPr lang="en-US" sz="2400" dirty="0"/>
              <a:t>hizmeti ile ilgili yapılacak işlemlerde özel eğitim ihtiyacı olan öğrencinin, (evde </a:t>
            </a:r>
            <a:r>
              <a:rPr lang="en-US" sz="2400" dirty="0" smtClean="0"/>
              <a:t>veya</a:t>
            </a:r>
            <a:r>
              <a:rPr lang="tr-TR" sz="2400" dirty="0" smtClean="0"/>
              <a:t> </a:t>
            </a:r>
            <a:r>
              <a:rPr lang="en-US" sz="2400" dirty="0" smtClean="0"/>
              <a:t>hastanede </a:t>
            </a:r>
            <a:r>
              <a:rPr lang="en-US" sz="2400" dirty="0"/>
              <a:t>eğitim hizmeti alanlar hariç) kendisinin de bulunması gerekmektedir</a:t>
            </a:r>
            <a:r>
              <a:rPr lang="en-US" sz="2400" dirty="0" smtClean="0"/>
              <a:t>.</a:t>
            </a:r>
            <a:endParaRPr lang="tr-TR" sz="2400" dirty="0" smtClean="0"/>
          </a:p>
          <a:p>
            <a:pPr marL="0" indent="0">
              <a:buNone/>
            </a:pPr>
            <a:endParaRPr lang="tr-TR" b="1" dirty="0" smtClean="0"/>
          </a:p>
          <a:p>
            <a:pPr marL="0" indent="0">
              <a:buNone/>
            </a:pPr>
            <a:endParaRPr lang="tr-TR" b="1" dirty="0" smtClean="0"/>
          </a:p>
          <a:p>
            <a:pPr marL="0" indent="0">
              <a:buNone/>
            </a:pPr>
            <a:endParaRPr lang="tr-TR" b="1" dirty="0" smtClean="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46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12126" y="1052736"/>
            <a:ext cx="8264330" cy="5324535"/>
          </a:xfrm>
          <a:prstGeom prst="rect">
            <a:avLst/>
          </a:prstGeom>
        </p:spPr>
        <p:txBody>
          <a:bodyPr wrap="square">
            <a:spAutoFit/>
          </a:bodyPr>
          <a:lstStyle/>
          <a:p>
            <a:r>
              <a:rPr lang="en-US" sz="2000" b="1" dirty="0" smtClean="0">
                <a:solidFill>
                  <a:srgbClr val="FFC000"/>
                </a:solidFill>
              </a:rPr>
              <a:t>c.</a:t>
            </a:r>
            <a:r>
              <a:rPr lang="tr-TR" sz="2000" b="1" dirty="0" smtClean="0">
                <a:solidFill>
                  <a:srgbClr val="FFC000"/>
                </a:solidFill>
              </a:rPr>
              <a:t> </a:t>
            </a:r>
            <a:r>
              <a:rPr lang="en-US" sz="2000" b="1" dirty="0" smtClean="0">
                <a:solidFill>
                  <a:srgbClr val="FFC000"/>
                </a:solidFill>
              </a:rPr>
              <a:t> </a:t>
            </a:r>
            <a:r>
              <a:rPr lang="en-US" sz="2000" dirty="0" smtClean="0"/>
              <a:t>Sınavlarda öğrencilerle ilgili gerekli tedbirlerin alınabilmesi için; öğrenci velisi/vasisi tarafından   “Özürlü/Engelli Sağlık Kurulu Raporu”, “Özürlü/Engelli Kimlik Kartı”, “engelli bilgisinin işlendiği nüfus cüzdanı” veya hâlen devam eden İl/İlçe Özel Eğitim Hizmetleri Kurulu’nca alınmış yerleştirme (resmî tedbir) kararı belgelerinden biri ile süreğen hastalığı olan öğrenciler için ise sağlık raporunun aslı veya onaylanmış örneği ile RAM’a başvuru yapılması gerekmektedir.</a:t>
            </a:r>
            <a:endParaRPr lang="tr-TR" sz="2000" dirty="0" smtClean="0"/>
          </a:p>
          <a:p>
            <a:r>
              <a:rPr lang="tr-TR" sz="2000" dirty="0" smtClean="0"/>
              <a:t>     </a:t>
            </a:r>
            <a:r>
              <a:rPr lang="en-US" sz="2000" dirty="0" err="1" smtClean="0"/>
              <a:t>Ortak</a:t>
            </a:r>
            <a:r>
              <a:rPr lang="en-US" sz="2000" dirty="0" smtClean="0"/>
              <a:t> sınavlar kapsamında özel eğitim ihtiyacı olan öğrenciler için 2015-2016 öğretim yılında yerleştirme ve nakil komisyonunca yürütülecek iş ve işlemler “Özürlü/Engelli Sağlık Kurulu Raporu” ve “İl/İlçe Özel Eğitim Hizmetleri Kurulu Raporu” esas alınarak yapılacaktır. Sınav tedbiri hizmeti alınmış ancak, “Özürlü/Engelli Sağlık Kurulu Raporu”nu  28  Nisan  2016  tarihine  kadar  beyan  etmeyen  öğrenciler  için  ortaöğretim </a:t>
            </a:r>
            <a:endParaRPr lang="tr-TR" sz="2000" dirty="0" smtClean="0"/>
          </a:p>
          <a:p>
            <a:r>
              <a:rPr lang="en-US" sz="2000" dirty="0" smtClean="0"/>
              <a:t>kurumlarına  yerleştirme   ve   nakil   işlemlerinde  özel  eğitim   ihtiyacı  olan  öğrenci kapsamında işlem yapılmayacaktır.</a:t>
            </a:r>
            <a:endParaRPr lang="tr-TR" sz="2000"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8740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89832208"/>
              </p:ext>
            </p:extLst>
          </p:nvPr>
        </p:nvGraphicFramePr>
        <p:xfrm>
          <a:off x="107504" y="1772816"/>
          <a:ext cx="8856984" cy="3862885"/>
        </p:xfrm>
        <a:graphic>
          <a:graphicData uri="http://schemas.openxmlformats.org/drawingml/2006/table">
            <a:tbl>
              <a:tblPr firstRow="1" firstCol="1" lastRow="1" lastCol="1" bandRow="1" bandCol="1">
                <a:tableStyleId>{5C22544A-7EE6-4342-B048-85BDC9FD1C3A}</a:tableStyleId>
              </a:tblPr>
              <a:tblGrid>
                <a:gridCol w="3025680"/>
                <a:gridCol w="1731858"/>
                <a:gridCol w="1951304"/>
                <a:gridCol w="2148142"/>
              </a:tblGrid>
              <a:tr h="855906">
                <a:tc gridSpan="4">
                  <a:txBody>
                    <a:bodyPr/>
                    <a:lstStyle/>
                    <a:p>
                      <a:pPr>
                        <a:lnSpc>
                          <a:spcPts val="750"/>
                        </a:lnSpc>
                        <a:spcBef>
                          <a:spcPts val="35"/>
                        </a:spcBef>
                        <a:spcAft>
                          <a:spcPts val="0"/>
                        </a:spcAft>
                      </a:pPr>
                      <a:r>
                        <a:rPr lang="en-US" sz="1800" dirty="0">
                          <a:effectLst/>
                        </a:rPr>
                        <a:t> </a:t>
                      </a:r>
                      <a:endParaRPr lang="tr-TR" sz="1800" dirty="0">
                        <a:effectLst/>
                      </a:endParaRPr>
                    </a:p>
                    <a:p>
                      <a:pPr marL="1575435">
                        <a:lnSpc>
                          <a:spcPct val="115000"/>
                        </a:lnSpc>
                        <a:spcAft>
                          <a:spcPts val="0"/>
                        </a:spcAft>
                      </a:pPr>
                      <a:r>
                        <a:rPr lang="tr-TR" sz="1800" spc="-5" dirty="0" smtClean="0">
                          <a:effectLst/>
                        </a:rPr>
                        <a:t>          </a:t>
                      </a:r>
                      <a:r>
                        <a:rPr lang="en-US" sz="1800" spc="-5" dirty="0" smtClean="0">
                          <a:effectLst/>
                        </a:rPr>
                        <a:t>O</a:t>
                      </a:r>
                      <a:r>
                        <a:rPr lang="en-US" sz="1800" dirty="0" smtClean="0">
                          <a:effectLst/>
                        </a:rPr>
                        <a:t>RTAK </a:t>
                      </a:r>
                      <a:r>
                        <a:rPr lang="en-US" sz="1800" dirty="0">
                          <a:effectLst/>
                        </a:rPr>
                        <a:t>SINAVLAR Bİ</a:t>
                      </a:r>
                      <a:r>
                        <a:rPr lang="en-US" sz="1800" spc="5" dirty="0">
                          <a:effectLst/>
                        </a:rPr>
                        <a:t>R</a:t>
                      </a:r>
                      <a:r>
                        <a:rPr lang="en-US" sz="1800" dirty="0">
                          <a:effectLst/>
                        </a:rPr>
                        <a:t>İN</a:t>
                      </a:r>
                      <a:r>
                        <a:rPr lang="en-US" sz="1800" spc="-5" dirty="0">
                          <a:effectLst/>
                        </a:rPr>
                        <a:t>C</a:t>
                      </a:r>
                      <a:r>
                        <a:rPr lang="en-US" sz="1800" dirty="0">
                          <a:effectLst/>
                        </a:rPr>
                        <a:t>İ GÜN</a:t>
                      </a:r>
                      <a:r>
                        <a:rPr lang="en-US" sz="1800" spc="-5" dirty="0">
                          <a:effectLst/>
                        </a:rPr>
                        <a:t> O</a:t>
                      </a:r>
                      <a:r>
                        <a:rPr lang="en-US" sz="1800" dirty="0">
                          <a:effectLst/>
                        </a:rPr>
                        <a:t>TU</a:t>
                      </a:r>
                      <a:r>
                        <a:rPr lang="en-US" sz="1800" spc="10" dirty="0">
                          <a:effectLst/>
                        </a:rPr>
                        <a:t>R</a:t>
                      </a:r>
                      <a:r>
                        <a:rPr lang="en-US" sz="1800" dirty="0">
                          <a:effectLst/>
                        </a:rPr>
                        <a:t>UMU</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r>
              <a:tr h="586944">
                <a:tc>
                  <a:txBody>
                    <a:bodyPr/>
                    <a:lstStyle/>
                    <a:p>
                      <a:pPr>
                        <a:lnSpc>
                          <a:spcPts val="700"/>
                        </a:lnSpc>
                        <a:spcBef>
                          <a:spcPts val="15"/>
                        </a:spcBef>
                        <a:spcAft>
                          <a:spcPts val="0"/>
                        </a:spcAft>
                      </a:pPr>
                      <a:r>
                        <a:rPr lang="en-US" sz="1800" dirty="0">
                          <a:effectLst/>
                        </a:rPr>
                        <a:t> </a:t>
                      </a:r>
                      <a:endParaRPr lang="tr-TR" sz="1800" dirty="0">
                        <a:effectLst/>
                      </a:endParaRPr>
                    </a:p>
                    <a:p>
                      <a:pPr marL="64770">
                        <a:lnSpc>
                          <a:spcPct val="115000"/>
                        </a:lnSpc>
                        <a:spcAft>
                          <a:spcPts val="0"/>
                        </a:spcAft>
                      </a:pPr>
                      <a:r>
                        <a:rPr lang="en-US" sz="1800" spc="-5" dirty="0">
                          <a:effectLst/>
                        </a:rPr>
                        <a:t>D</a:t>
                      </a:r>
                      <a:r>
                        <a:rPr lang="en-US" sz="1800" dirty="0">
                          <a:effectLst/>
                        </a:rPr>
                        <a:t>E</a:t>
                      </a:r>
                      <a:r>
                        <a:rPr lang="en-US" sz="1800" spc="-5" dirty="0">
                          <a:effectLst/>
                        </a:rPr>
                        <a:t>R</a:t>
                      </a:r>
                      <a:r>
                        <a:rPr lang="en-US" sz="1800" dirty="0">
                          <a:effectLst/>
                        </a:rPr>
                        <a:t>S</a:t>
                      </a:r>
                      <a:r>
                        <a:rPr lang="en-US" sz="1800" spc="-5" dirty="0">
                          <a:effectLst/>
                        </a:rPr>
                        <a:t> </a:t>
                      </a:r>
                      <a:r>
                        <a:rPr lang="en-US" sz="1800" dirty="0">
                          <a:effectLst/>
                        </a:rPr>
                        <a:t>ADI</a:t>
                      </a:r>
                      <a:endParaRPr lang="tr-TR" sz="1800" dirty="0">
                        <a:effectLst/>
                        <a:latin typeface="Calibri"/>
                        <a:ea typeface="Calibri"/>
                        <a:cs typeface="Times New Roman"/>
                      </a:endParaRPr>
                    </a:p>
                  </a:txBody>
                  <a:tcPr marL="0" marR="0" marT="0" marB="0"/>
                </a:tc>
                <a:tc>
                  <a:txBody>
                    <a:bodyPr/>
                    <a:lstStyle/>
                    <a:p>
                      <a:pPr marL="470535" marR="269875" indent="-152400">
                        <a:lnSpc>
                          <a:spcPct val="99000"/>
                        </a:lnSpc>
                        <a:spcAft>
                          <a:spcPts val="0"/>
                        </a:spcAft>
                      </a:pPr>
                      <a:r>
                        <a:rPr lang="en-US" sz="1800" dirty="0">
                          <a:solidFill>
                            <a:schemeClr val="bg1"/>
                          </a:solidFill>
                          <a:effectLst/>
                        </a:rPr>
                        <a:t>BAŞLAMA SAATİ</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dirty="0">
                          <a:solidFill>
                            <a:schemeClr val="bg1"/>
                          </a:solidFill>
                          <a:effectLst/>
                        </a:rPr>
                        <a:t> </a:t>
                      </a:r>
                      <a:endParaRPr lang="tr-TR" sz="1800" dirty="0">
                        <a:solidFill>
                          <a:schemeClr val="bg1"/>
                        </a:solidFill>
                        <a:effectLst/>
                      </a:endParaRPr>
                    </a:p>
                    <a:p>
                      <a:pPr marL="297815">
                        <a:lnSpc>
                          <a:spcPct val="115000"/>
                        </a:lnSpc>
                        <a:spcAft>
                          <a:spcPts val="0"/>
                        </a:spcAft>
                      </a:pPr>
                      <a:r>
                        <a:rPr lang="en-US" sz="1800" dirty="0">
                          <a:solidFill>
                            <a:schemeClr val="bg1"/>
                          </a:solidFill>
                          <a:effectLst/>
                        </a:rPr>
                        <a:t>S</a:t>
                      </a:r>
                      <a:r>
                        <a:rPr lang="en-US" sz="1800" spc="-5" dirty="0">
                          <a:solidFill>
                            <a:schemeClr val="bg1"/>
                          </a:solidFill>
                          <a:effectLst/>
                        </a:rPr>
                        <a:t>O</a:t>
                      </a:r>
                      <a:r>
                        <a:rPr lang="en-US" sz="1800" dirty="0">
                          <a:solidFill>
                            <a:schemeClr val="bg1"/>
                          </a:solidFill>
                          <a:effectLst/>
                        </a:rPr>
                        <a:t>RU</a:t>
                      </a:r>
                      <a:r>
                        <a:rPr lang="en-US" sz="1800" spc="-15" dirty="0">
                          <a:solidFill>
                            <a:schemeClr val="bg1"/>
                          </a:solidFill>
                          <a:effectLst/>
                        </a:rPr>
                        <a:t> </a:t>
                      </a:r>
                      <a:r>
                        <a:rPr lang="en-US" sz="1800" dirty="0">
                          <a:solidFill>
                            <a:schemeClr val="bg1"/>
                          </a:solidFill>
                          <a:effectLst/>
                        </a:rPr>
                        <a:t>SA</a:t>
                      </a:r>
                      <a:r>
                        <a:rPr lang="en-US" sz="1800" spc="5" dirty="0">
                          <a:solidFill>
                            <a:schemeClr val="bg1"/>
                          </a:solidFill>
                          <a:effectLst/>
                        </a:rPr>
                        <a:t>Y</a:t>
                      </a:r>
                      <a:r>
                        <a:rPr lang="en-US" sz="1800" dirty="0">
                          <a:solidFill>
                            <a:schemeClr val="bg1"/>
                          </a:solidFill>
                          <a:effectLst/>
                        </a:rPr>
                        <a:t>ISI</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a:effectLst/>
                        </a:rPr>
                        <a:t> </a:t>
                      </a:r>
                      <a:endParaRPr lang="tr-TR" sz="1800">
                        <a:effectLst/>
                      </a:endParaRPr>
                    </a:p>
                    <a:p>
                      <a:pPr marL="478155">
                        <a:lnSpc>
                          <a:spcPct val="115000"/>
                        </a:lnSpc>
                        <a:spcAft>
                          <a:spcPts val="0"/>
                        </a:spcAft>
                      </a:pPr>
                      <a:r>
                        <a:rPr lang="en-US" sz="1800">
                          <a:effectLst/>
                        </a:rPr>
                        <a:t>SÜRE</a:t>
                      </a:r>
                      <a:r>
                        <a:rPr lang="en-US" sz="1800" spc="-5">
                          <a:effectLst/>
                        </a:rPr>
                        <a:t>S</a:t>
                      </a:r>
                      <a:r>
                        <a:rPr lang="en-US" sz="1800">
                          <a:effectLst/>
                        </a:rPr>
                        <a:t>İ</a:t>
                      </a:r>
                      <a:endParaRPr lang="tr-TR" sz="1800">
                        <a:effectLst/>
                        <a:latin typeface="Calibri"/>
                        <a:ea typeface="Calibri"/>
                        <a:cs typeface="Times New Roman"/>
                      </a:endParaRPr>
                    </a:p>
                  </a:txBody>
                  <a:tcPr marL="0" marR="0" marT="0" marB="0"/>
                </a:tc>
              </a:tr>
              <a:tr h="643169">
                <a:tc>
                  <a:txBody>
                    <a:bodyPr/>
                    <a:lstStyle/>
                    <a:p>
                      <a:pPr>
                        <a:lnSpc>
                          <a:spcPts val="700"/>
                        </a:lnSpc>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Türk</a:t>
                      </a:r>
                      <a:r>
                        <a:rPr lang="en-US" sz="1800" spc="-5" dirty="0">
                          <a:effectLst/>
                        </a:rPr>
                        <a:t>ç</a:t>
                      </a:r>
                      <a:r>
                        <a:rPr lang="en-US" sz="1800" dirty="0">
                          <a:effectLst/>
                        </a:rPr>
                        <a:t>e</a:t>
                      </a:r>
                      <a:endParaRPr lang="tr-TR" sz="1800" dirty="0">
                        <a:effectLst/>
                        <a:latin typeface="Calibri"/>
                        <a:ea typeface="Calibri"/>
                        <a:cs typeface="Times New Roman"/>
                      </a:endParaRPr>
                    </a:p>
                  </a:txBody>
                  <a:tcPr marL="0" marR="0" marT="0" marB="0"/>
                </a:tc>
                <a:tc>
                  <a:txBody>
                    <a:bodyPr/>
                    <a:lstStyle/>
                    <a:p>
                      <a:pPr>
                        <a:lnSpc>
                          <a:spcPts val="650"/>
                        </a:lnSpc>
                        <a:spcBef>
                          <a:spcPts val="30"/>
                        </a:spcBef>
                        <a:spcAft>
                          <a:spcPts val="0"/>
                        </a:spcAft>
                      </a:pPr>
                      <a:r>
                        <a:rPr lang="en-US" sz="1800" dirty="0">
                          <a:solidFill>
                            <a:schemeClr val="bg1"/>
                          </a:solidFill>
                          <a:effectLst/>
                        </a:rPr>
                        <a:t> </a:t>
                      </a:r>
                      <a:endParaRPr lang="tr-TR" sz="1800" dirty="0">
                        <a:solidFill>
                          <a:schemeClr val="bg1"/>
                        </a:solidFill>
                        <a:effectLst/>
                      </a:endParaRPr>
                    </a:p>
                    <a:p>
                      <a:pPr marL="520700" marR="508635" algn="ctr">
                        <a:lnSpc>
                          <a:spcPct val="115000"/>
                        </a:lnSpc>
                        <a:spcAft>
                          <a:spcPts val="0"/>
                        </a:spcAft>
                      </a:pPr>
                      <a:r>
                        <a:rPr lang="en-US" sz="1800" dirty="0">
                          <a:solidFill>
                            <a:schemeClr val="bg1"/>
                          </a:solidFill>
                          <a:effectLst/>
                        </a:rPr>
                        <a:t>09.00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30"/>
                        </a:spcBef>
                        <a:spcAft>
                          <a:spcPts val="0"/>
                        </a:spcAft>
                      </a:pPr>
                      <a:r>
                        <a:rPr lang="en-US" sz="1800" dirty="0">
                          <a:solidFill>
                            <a:schemeClr val="bg1"/>
                          </a:solidFill>
                          <a:effectLst/>
                        </a:rPr>
                        <a:t> </a:t>
                      </a:r>
                      <a:endParaRPr lang="tr-TR" sz="1800" dirty="0">
                        <a:solidFill>
                          <a:schemeClr val="bg1"/>
                        </a:solidFill>
                        <a:effectLst/>
                      </a:endParaRPr>
                    </a:p>
                    <a:p>
                      <a:pPr marL="703580" marR="695960" algn="ctr">
                        <a:lnSpc>
                          <a:spcPct val="115000"/>
                        </a:lnSpc>
                        <a:spcAft>
                          <a:spcPts val="0"/>
                        </a:spcAft>
                      </a:pPr>
                      <a:r>
                        <a:rPr lang="en-US" sz="1800" dirty="0">
                          <a:solidFill>
                            <a:schemeClr val="bg1"/>
                          </a:solidFill>
                          <a:effectLst/>
                        </a:rPr>
                        <a:t>20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3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637324">
                <a:tc>
                  <a:txBody>
                    <a:bodyPr/>
                    <a:lstStyle/>
                    <a:p>
                      <a:pPr>
                        <a:lnSpc>
                          <a:spcPts val="600"/>
                        </a:lnSpc>
                        <a:spcBef>
                          <a:spcPts val="40"/>
                        </a:spcBef>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Mat</a:t>
                      </a:r>
                      <a:r>
                        <a:rPr lang="en-US" sz="1800" spc="-5" dirty="0">
                          <a:effectLst/>
                        </a:rPr>
                        <a:t>e</a:t>
                      </a:r>
                      <a:r>
                        <a:rPr lang="en-US" sz="1800" dirty="0">
                          <a:effectLst/>
                        </a:rPr>
                        <a:t>mat</a:t>
                      </a:r>
                      <a:r>
                        <a:rPr lang="en-US" sz="1800" spc="-5" dirty="0">
                          <a:effectLst/>
                        </a:rPr>
                        <a:t>i</a:t>
                      </a:r>
                      <a:r>
                        <a:rPr lang="en-US" sz="1800" dirty="0">
                          <a:effectLst/>
                        </a:rPr>
                        <a:t>k</a:t>
                      </a:r>
                      <a:endParaRPr lang="tr-TR" sz="1800" dirty="0">
                        <a:effectLst/>
                        <a:latin typeface="Calibri"/>
                        <a:ea typeface="Calibri"/>
                        <a:cs typeface="Times New Roman"/>
                      </a:endParaRPr>
                    </a:p>
                  </a:txBody>
                  <a:tcPr marL="0" marR="0" marT="0" marB="0"/>
                </a:tc>
                <a:tc>
                  <a:txBody>
                    <a:bodyPr/>
                    <a:lstStyle/>
                    <a:p>
                      <a:pPr>
                        <a:lnSpc>
                          <a:spcPts val="600"/>
                        </a:lnSpc>
                        <a:spcBef>
                          <a:spcPts val="20"/>
                        </a:spcBef>
                        <a:spcAft>
                          <a:spcPts val="0"/>
                        </a:spcAft>
                      </a:pPr>
                      <a:r>
                        <a:rPr lang="en-US" sz="1800">
                          <a:solidFill>
                            <a:schemeClr val="bg1"/>
                          </a:solidFill>
                          <a:effectLst/>
                        </a:rPr>
                        <a:t> </a:t>
                      </a:r>
                      <a:endParaRPr lang="tr-TR" sz="1800">
                        <a:solidFill>
                          <a:schemeClr val="bg1"/>
                        </a:solidFill>
                        <a:effectLst/>
                      </a:endParaRPr>
                    </a:p>
                    <a:p>
                      <a:pPr marL="520700" marR="508635" algn="ctr">
                        <a:lnSpc>
                          <a:spcPct val="115000"/>
                        </a:lnSpc>
                        <a:spcAft>
                          <a:spcPts val="0"/>
                        </a:spcAft>
                      </a:pPr>
                      <a:r>
                        <a:rPr lang="en-US" sz="1800">
                          <a:solidFill>
                            <a:schemeClr val="bg1"/>
                          </a:solidFill>
                          <a:effectLst/>
                        </a:rPr>
                        <a:t>10.10</a:t>
                      </a:r>
                      <a:endParaRPr lang="tr-TR" sz="180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20"/>
                        </a:spcBef>
                        <a:spcAft>
                          <a:spcPts val="0"/>
                        </a:spcAft>
                      </a:pPr>
                      <a:r>
                        <a:rPr lang="en-US" sz="1800" dirty="0">
                          <a:solidFill>
                            <a:schemeClr val="bg1"/>
                          </a:solidFill>
                          <a:effectLst/>
                        </a:rPr>
                        <a:t> </a:t>
                      </a:r>
                      <a:endParaRPr lang="tr-TR" sz="1800" dirty="0">
                        <a:solidFill>
                          <a:schemeClr val="bg1"/>
                        </a:solidFill>
                        <a:effectLst/>
                      </a:endParaRPr>
                    </a:p>
                    <a:p>
                      <a:pPr marL="703580" marR="695960" algn="ctr">
                        <a:lnSpc>
                          <a:spcPct val="115000"/>
                        </a:lnSpc>
                        <a:spcAft>
                          <a:spcPts val="0"/>
                        </a:spcAft>
                      </a:pPr>
                      <a:r>
                        <a:rPr lang="en-US" sz="1800" dirty="0">
                          <a:solidFill>
                            <a:schemeClr val="bg1"/>
                          </a:solidFill>
                          <a:effectLst/>
                        </a:rPr>
                        <a:t>20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2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1139542">
                <a:tc>
                  <a:txBody>
                    <a:bodyPr/>
                    <a:lstStyle/>
                    <a:p>
                      <a:pPr marL="64770">
                        <a:lnSpc>
                          <a:spcPts val="1445"/>
                        </a:lnSpc>
                        <a:spcAft>
                          <a:spcPts val="0"/>
                        </a:spcAft>
                      </a:pPr>
                      <a:endParaRPr lang="tr-TR" sz="1800" spc="-5" dirty="0" smtClean="0">
                        <a:effectLst/>
                      </a:endParaRPr>
                    </a:p>
                    <a:p>
                      <a:pPr marL="64770">
                        <a:lnSpc>
                          <a:spcPts val="1445"/>
                        </a:lnSpc>
                        <a:spcAft>
                          <a:spcPts val="0"/>
                        </a:spcAft>
                      </a:pPr>
                      <a:r>
                        <a:rPr lang="en-US" sz="1800" spc="-5" dirty="0" smtClean="0">
                          <a:effectLst/>
                        </a:rPr>
                        <a:t>D</a:t>
                      </a:r>
                      <a:r>
                        <a:rPr lang="en-US" sz="1800" dirty="0" smtClean="0">
                          <a:effectLst/>
                        </a:rPr>
                        <a:t>in</a:t>
                      </a:r>
                      <a:r>
                        <a:rPr lang="en-US" sz="1800" spc="-5" dirty="0" smtClean="0">
                          <a:effectLst/>
                        </a:rPr>
                        <a:t> </a:t>
                      </a:r>
                      <a:r>
                        <a:rPr lang="en-US" sz="1800" dirty="0">
                          <a:effectLst/>
                        </a:rPr>
                        <a:t>Kül</a:t>
                      </a:r>
                      <a:r>
                        <a:rPr lang="en-US" sz="1800" spc="-5" dirty="0">
                          <a:effectLst/>
                        </a:rPr>
                        <a:t>t</a:t>
                      </a:r>
                      <a:r>
                        <a:rPr lang="en-US" sz="1800" dirty="0">
                          <a:effectLst/>
                        </a:rPr>
                        <a:t>ürü ve </a:t>
                      </a:r>
                      <a:r>
                        <a:rPr lang="en-US" sz="1800" dirty="0" err="1">
                          <a:effectLst/>
                        </a:rPr>
                        <a:t>Ahlâk</a:t>
                      </a:r>
                      <a:endParaRPr lang="tr-TR" sz="1800" dirty="0">
                        <a:effectLst/>
                      </a:endParaRPr>
                    </a:p>
                    <a:p>
                      <a:pPr marL="64770">
                        <a:lnSpc>
                          <a:spcPct val="115000"/>
                        </a:lnSpc>
                        <a:spcBef>
                          <a:spcPts val="5"/>
                        </a:spcBef>
                        <a:spcAft>
                          <a:spcPts val="0"/>
                        </a:spcAft>
                      </a:pPr>
                      <a:r>
                        <a:rPr lang="en-US" sz="1800" dirty="0">
                          <a:effectLst/>
                        </a:rPr>
                        <a:t>Bi</a:t>
                      </a:r>
                      <a:r>
                        <a:rPr lang="en-US" sz="1800" spc="-5" dirty="0">
                          <a:effectLst/>
                        </a:rPr>
                        <a:t>l</a:t>
                      </a:r>
                      <a:r>
                        <a:rPr lang="en-US" sz="1800" spc="5" dirty="0">
                          <a:effectLst/>
                        </a:rPr>
                        <a:t>g</a:t>
                      </a:r>
                      <a:r>
                        <a:rPr lang="en-US" sz="1800" dirty="0">
                          <a:effectLst/>
                        </a:rPr>
                        <a:t>i</a:t>
                      </a:r>
                      <a:r>
                        <a:rPr lang="en-US" sz="1800" spc="-10" dirty="0">
                          <a:effectLst/>
                        </a:rPr>
                        <a:t>s</a:t>
                      </a:r>
                      <a:r>
                        <a:rPr lang="en-US" sz="1800" dirty="0">
                          <a:effectLst/>
                        </a:rPr>
                        <a:t>i</a:t>
                      </a:r>
                      <a:endParaRPr lang="tr-TR" sz="1800" dirty="0">
                        <a:effectLst/>
                        <a:latin typeface="Calibri"/>
                        <a:ea typeface="Calibri"/>
                        <a:cs typeface="Times New Roman"/>
                      </a:endParaRPr>
                    </a:p>
                  </a:txBody>
                  <a:tcPr marL="0" marR="0" marT="0" marB="0"/>
                </a:tc>
                <a:tc>
                  <a:txBody>
                    <a:bodyPr/>
                    <a:lstStyle/>
                    <a:p>
                      <a:pPr>
                        <a:lnSpc>
                          <a:spcPts val="7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520700" marR="508635" algn="ctr">
                        <a:lnSpc>
                          <a:spcPct val="115000"/>
                        </a:lnSpc>
                        <a:spcAft>
                          <a:spcPts val="0"/>
                        </a:spcAft>
                      </a:pPr>
                      <a:endParaRPr lang="tr-TR" sz="1800" b="0" dirty="0" smtClean="0">
                        <a:solidFill>
                          <a:schemeClr val="bg1"/>
                        </a:solidFill>
                        <a:effectLst/>
                      </a:endParaRPr>
                    </a:p>
                    <a:p>
                      <a:pPr marL="520700" marR="508635" algn="ctr">
                        <a:lnSpc>
                          <a:spcPct val="115000"/>
                        </a:lnSpc>
                        <a:spcAft>
                          <a:spcPts val="0"/>
                        </a:spcAft>
                      </a:pPr>
                      <a:r>
                        <a:rPr lang="en-US" sz="1800" b="0" dirty="0" smtClean="0">
                          <a:solidFill>
                            <a:schemeClr val="bg1"/>
                          </a:solidFill>
                          <a:effectLst/>
                        </a:rPr>
                        <a:t>11.20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703580" marR="695960" algn="ctr">
                        <a:lnSpc>
                          <a:spcPct val="115000"/>
                        </a:lnSpc>
                        <a:spcAft>
                          <a:spcPts val="0"/>
                        </a:spcAft>
                      </a:pPr>
                      <a:endParaRPr lang="tr-TR" sz="1800" b="0" dirty="0" smtClean="0">
                        <a:solidFill>
                          <a:schemeClr val="bg1"/>
                        </a:solidFill>
                        <a:effectLst/>
                      </a:endParaRPr>
                    </a:p>
                    <a:p>
                      <a:pPr marL="703580" marR="695960" algn="ctr">
                        <a:lnSpc>
                          <a:spcPct val="115000"/>
                        </a:lnSpc>
                        <a:spcAft>
                          <a:spcPts val="0"/>
                        </a:spcAft>
                      </a:pPr>
                      <a:r>
                        <a:rPr lang="en-US" sz="1800" b="0" dirty="0" smtClean="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5"/>
                        </a:spcBef>
                        <a:spcAft>
                          <a:spcPts val="0"/>
                        </a:spcAft>
                      </a:pPr>
                      <a:r>
                        <a:rPr lang="en-US" sz="1800" dirty="0">
                          <a:effectLst/>
                        </a:rPr>
                        <a:t> </a:t>
                      </a:r>
                      <a:endParaRPr lang="tr-TR" sz="1800" dirty="0">
                        <a:effectLst/>
                      </a:endParaRPr>
                    </a:p>
                    <a:p>
                      <a:pPr marL="351155">
                        <a:lnSpc>
                          <a:spcPct val="115000"/>
                        </a:lnSpc>
                        <a:spcAft>
                          <a:spcPts val="0"/>
                        </a:spcAft>
                      </a:pPr>
                      <a:endParaRPr lang="tr-TR" sz="1800" dirty="0" smtClean="0">
                        <a:effectLst/>
                      </a:endParaRPr>
                    </a:p>
                    <a:p>
                      <a:pPr marL="351155">
                        <a:lnSpc>
                          <a:spcPct val="115000"/>
                        </a:lnSpc>
                        <a:spcAft>
                          <a:spcPts val="0"/>
                        </a:spcAft>
                      </a:pPr>
                      <a:r>
                        <a:rPr lang="en-US" sz="1800" dirty="0" smtClean="0">
                          <a:effectLst/>
                        </a:rPr>
                        <a:t>40 </a:t>
                      </a:r>
                      <a:r>
                        <a:rPr lang="en-US" sz="1800" spc="-5" dirty="0">
                          <a:effectLst/>
                        </a:rPr>
                        <a:t>D</a:t>
                      </a:r>
                      <a:r>
                        <a:rPr lang="en-US" sz="1800" dirty="0">
                          <a:effectLst/>
                        </a:rPr>
                        <a:t>A</a:t>
                      </a:r>
                      <a:r>
                        <a:rPr lang="en-US" sz="1800" spc="5" dirty="0">
                          <a:effectLst/>
                        </a:rPr>
                        <a:t>K</a:t>
                      </a:r>
                      <a:r>
                        <a:rPr lang="en-US" sz="1800" dirty="0">
                          <a:effectLst/>
                        </a:rPr>
                        <a:t>İ</a:t>
                      </a:r>
                      <a:r>
                        <a:rPr lang="en-US" sz="1800" spc="5" dirty="0">
                          <a:effectLst/>
                        </a:rPr>
                        <a:t>K</a:t>
                      </a:r>
                      <a:r>
                        <a:rPr lang="en-US" sz="1800" dirty="0">
                          <a:effectLst/>
                        </a:rPr>
                        <a:t>A</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3404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a:bodyPr>
          <a:lstStyle/>
          <a:p>
            <a:pPr marL="0" indent="0">
              <a:buNone/>
            </a:pPr>
            <a:r>
              <a:rPr lang="en-US" sz="2400" b="1" dirty="0" smtClean="0">
                <a:solidFill>
                  <a:srgbClr val="FFC000"/>
                </a:solidFill>
              </a:rPr>
              <a:t>d</a:t>
            </a:r>
            <a:r>
              <a:rPr lang="en-US" sz="2400" b="1" dirty="0" smtClean="0"/>
              <a:t>. </a:t>
            </a:r>
            <a:r>
              <a:rPr lang="en-US" sz="2400" dirty="0" smtClean="0"/>
              <a:t>Özel eğitim ihtiyacı olan öğrencilere RAM tarafından, MEBBİS-RAM Modülü’ne işlenen bilgiler doğrultusunda sınav hizmeti verilecektir. Başvuru yapıldıktan sonra başvurunun sisteme işlendiğine dair belge öğrenci velisi tarafından RAM görevlisinden alınacaktır. Sistemde bilgileri yer almayan öğrencilere bu hizmet verilmeyecektir.</a:t>
            </a:r>
            <a:endParaRPr lang="tr-TR" sz="2400" dirty="0" smtClean="0"/>
          </a:p>
          <a:p>
            <a:pPr marL="0" indent="0">
              <a:buNone/>
            </a:pPr>
            <a:endParaRPr lang="tr-TR" sz="2400" b="1" dirty="0" smtClean="0"/>
          </a:p>
          <a:p>
            <a:pPr marL="0" indent="0">
              <a:buNone/>
            </a:pPr>
            <a:r>
              <a:rPr lang="tr-TR" sz="2400" b="1" dirty="0" smtClean="0">
                <a:solidFill>
                  <a:srgbClr val="FFC000"/>
                </a:solidFill>
              </a:rPr>
              <a:t>e. </a:t>
            </a:r>
            <a:r>
              <a:rPr lang="en-US" sz="2400" dirty="0" err="1" smtClean="0"/>
              <a:t>Açık</a:t>
            </a:r>
            <a:r>
              <a:rPr lang="en-US" sz="2400" dirty="0" smtClean="0"/>
              <a:t> öğretim ortaokuluna devam eden özel eğitim ihtiyacı olan öğrencilere, açık öğretim ortaokulu müdürlüğünce ÖDSGM'ye yapılan talepler doğrultusunda sınav hizmeti verilecektir.</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1392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404664"/>
            <a:ext cx="6711654" cy="4195481"/>
          </a:xfrm>
        </p:spPr>
        <p:txBody>
          <a:bodyPr/>
          <a:lstStyle/>
          <a:p>
            <a:pPr marL="0" indent="0">
              <a:buNone/>
            </a:pPr>
            <a:endParaRPr lang="tr-TR" sz="2400" b="1" dirty="0" smtClean="0">
              <a:solidFill>
                <a:srgbClr val="FFC000"/>
              </a:solidFill>
            </a:endParaRPr>
          </a:p>
          <a:p>
            <a:pPr marL="0" indent="0">
              <a:buNone/>
            </a:pPr>
            <a:r>
              <a:rPr lang="tr-TR" sz="2400" b="1" dirty="0" smtClean="0">
                <a:solidFill>
                  <a:srgbClr val="FFC000"/>
                </a:solidFill>
              </a:rPr>
              <a:t>f. </a:t>
            </a:r>
            <a:r>
              <a:rPr lang="en-US" sz="2400" dirty="0" err="1" smtClean="0"/>
              <a:t>Özel</a:t>
            </a:r>
            <a:r>
              <a:rPr lang="en-US" sz="2400" dirty="0" smtClean="0"/>
              <a:t>   eğitim   ihtiyacı   olan   öğrenciler,   sürekli   kullandıkları   araç–gereç   ve   cihazları kendilerinin getirmesi kaydıyla sınavlarda kullanabileceklerdir.</a:t>
            </a:r>
            <a:endParaRPr lang="tr-TR" sz="2400" dirty="0" smtClean="0"/>
          </a:p>
          <a:p>
            <a:pPr marL="0" indent="0">
              <a:buNone/>
            </a:pPr>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1254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en-US" b="1" dirty="0"/>
              <a:t>7.1.  </a:t>
            </a:r>
            <a:r>
              <a:rPr lang="en-US" sz="3600" b="1" dirty="0"/>
              <a:t>Görme</a:t>
            </a:r>
            <a:r>
              <a:rPr lang="en-US" b="1" dirty="0"/>
              <a:t> Engelli Öğrenciler</a:t>
            </a:r>
            <a:r>
              <a:rPr lang="tr-TR" dirty="0"/>
              <a:t/>
            </a:r>
            <a:br>
              <a:rPr lang="tr-TR" dirty="0"/>
            </a:br>
            <a:endParaRPr lang="tr-TR" dirty="0"/>
          </a:p>
        </p:txBody>
      </p:sp>
      <p:sp>
        <p:nvSpPr>
          <p:cNvPr id="3" name="İçerik Yer Tutucusu 2"/>
          <p:cNvSpPr>
            <a:spLocks noGrp="1"/>
          </p:cNvSpPr>
          <p:nvPr>
            <p:ph idx="1"/>
          </p:nvPr>
        </p:nvSpPr>
        <p:spPr>
          <a:xfrm>
            <a:off x="457200" y="1052736"/>
            <a:ext cx="8229600" cy="5616624"/>
          </a:xfrm>
        </p:spPr>
        <p:txBody>
          <a:bodyPr>
            <a:normAutofit/>
          </a:bodyPr>
          <a:lstStyle/>
          <a:p>
            <a:pPr marL="0" indent="0">
              <a:buNone/>
            </a:pPr>
            <a:r>
              <a:rPr lang="en-US" sz="2400" b="1" dirty="0" smtClean="0"/>
              <a:t>7.1.1.</a:t>
            </a:r>
            <a:r>
              <a:rPr lang="tr-TR" sz="2400" b="1" dirty="0" smtClean="0"/>
              <a:t> </a:t>
            </a:r>
            <a:r>
              <a:rPr lang="en-US" sz="2400" b="1" dirty="0" smtClean="0"/>
              <a:t>Az </a:t>
            </a:r>
            <a:r>
              <a:rPr lang="en-US" sz="2400" b="1" dirty="0"/>
              <a:t>Gören </a:t>
            </a:r>
            <a:r>
              <a:rPr lang="en-US" sz="2400" b="1" dirty="0" smtClean="0"/>
              <a:t>Öğrenciler</a:t>
            </a:r>
            <a:endParaRPr lang="tr-TR" sz="2400" b="1" dirty="0" smtClean="0"/>
          </a:p>
          <a:p>
            <a:pPr marL="0" indent="0">
              <a:buNone/>
            </a:pPr>
            <a:r>
              <a:rPr lang="tr-TR" sz="2400" dirty="0" smtClean="0"/>
              <a:t>   </a:t>
            </a:r>
            <a:r>
              <a:rPr lang="en-US" sz="2400" dirty="0" smtClean="0"/>
              <a:t>Az </a:t>
            </a:r>
            <a:r>
              <a:rPr lang="en-US" sz="2400" dirty="0"/>
              <a:t>gören grubuna miyop, hipermetrop, astigmatizm, karma gözlükle/lensle düzeltilen görme </a:t>
            </a:r>
            <a:r>
              <a:rPr lang="en-US" sz="2400" dirty="0" err="1"/>
              <a:t>kusurları</a:t>
            </a:r>
            <a:r>
              <a:rPr lang="en-US" sz="2400" dirty="0"/>
              <a:t> </a:t>
            </a:r>
            <a:r>
              <a:rPr lang="en-US" sz="2400" dirty="0" smtClean="0"/>
              <a:t>d</a:t>
            </a:r>
            <a:r>
              <a:rPr lang="tr-TR" sz="2400" dirty="0" smtClean="0"/>
              <a:t>a</a:t>
            </a:r>
            <a:r>
              <a:rPr lang="en-US" sz="2400" dirty="0" err="1" smtClean="0"/>
              <a:t>hil</a:t>
            </a:r>
            <a:r>
              <a:rPr lang="en-US" sz="2400" dirty="0" smtClean="0"/>
              <a:t> </a:t>
            </a:r>
            <a:r>
              <a:rPr lang="en-US" sz="2400" b="1" u="sng" dirty="0">
                <a:solidFill>
                  <a:srgbClr val="FFC000"/>
                </a:solidFill>
              </a:rPr>
              <a:t>edilmemektedir.</a:t>
            </a:r>
            <a:endParaRPr lang="tr-TR" sz="2400" b="1" dirty="0">
              <a:solidFill>
                <a:srgbClr val="FFC000"/>
              </a:solidFill>
            </a:endParaRPr>
          </a:p>
          <a:p>
            <a:pPr marL="0" indent="0">
              <a:buNone/>
            </a:pPr>
            <a:r>
              <a:rPr lang="tr-TR" sz="2400" dirty="0" smtClean="0"/>
              <a:t>   </a:t>
            </a:r>
            <a:r>
              <a:rPr lang="en-US" sz="2400" dirty="0" smtClean="0"/>
              <a:t>Az </a:t>
            </a:r>
            <a:r>
              <a:rPr lang="en-US" sz="2400" dirty="0"/>
              <a:t>gören öğrenciler istekte bulunmaları hâlinde </a:t>
            </a:r>
            <a:r>
              <a:rPr lang="en-US" sz="2400" b="1" dirty="0">
                <a:solidFill>
                  <a:srgbClr val="FFC000"/>
                </a:solidFill>
              </a:rPr>
              <a:t>tek kişilik sınıflarda </a:t>
            </a:r>
            <a:r>
              <a:rPr lang="en-US" sz="2400" dirty="0"/>
              <a:t>sınavlara alınacaktır. Bu öğrencilere her sınav için </a:t>
            </a:r>
            <a:r>
              <a:rPr lang="en-US" sz="2400" b="1" dirty="0">
                <a:solidFill>
                  <a:srgbClr val="FFC000"/>
                </a:solidFill>
              </a:rPr>
              <a:t>15'er dakika ek süre </a:t>
            </a:r>
            <a:r>
              <a:rPr lang="en-US" sz="2400" dirty="0"/>
              <a:t>verilecektir. Ayrıca aşağıda belirtilen seçeneklerden </a:t>
            </a:r>
            <a:r>
              <a:rPr lang="en-US" sz="2400" b="1" dirty="0"/>
              <a:t>biri </a:t>
            </a:r>
            <a:r>
              <a:rPr lang="en-US" sz="2400" dirty="0"/>
              <a:t>tercih edilecek ve bu doğrultuda öğrenci için sınavlarda düzenleme yapılacaktır</a:t>
            </a:r>
            <a:r>
              <a:rPr lang="en-US" sz="2400" dirty="0" smtClean="0"/>
              <a:t>.</a:t>
            </a:r>
            <a:endParaRPr lang="tr-TR" sz="2400" dirty="0" smtClean="0"/>
          </a:p>
          <a:p>
            <a:pPr marL="0" indent="0">
              <a:buNone/>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8831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700808"/>
            <a:ext cx="8280920" cy="2677656"/>
          </a:xfrm>
          <a:prstGeom prst="rect">
            <a:avLst/>
          </a:prstGeom>
        </p:spPr>
        <p:txBody>
          <a:bodyPr wrap="square">
            <a:spAutoFit/>
          </a:bodyPr>
          <a:lstStyle/>
          <a:p>
            <a:r>
              <a:rPr lang="en-US" sz="2400" b="1" dirty="0" smtClean="0">
                <a:solidFill>
                  <a:srgbClr val="FFC000"/>
                </a:solidFill>
              </a:rPr>
              <a:t>a.</a:t>
            </a:r>
            <a:r>
              <a:rPr lang="en-US" sz="2400" dirty="0" smtClean="0"/>
              <a:t>18 punto büyüklüğünde soru kitapçığı ve </a:t>
            </a:r>
            <a:r>
              <a:rPr lang="en-US" sz="2400" dirty="0" err="1" smtClean="0"/>
              <a:t>cevap</a:t>
            </a:r>
            <a:r>
              <a:rPr lang="en-US" sz="2400" dirty="0" smtClean="0"/>
              <a:t> k</a:t>
            </a:r>
            <a:r>
              <a:rPr lang="tr-TR" sz="2400" dirty="0" smtClean="0"/>
              <a:t>a</a:t>
            </a:r>
            <a:r>
              <a:rPr lang="en-US" sz="2400" dirty="0" err="1" smtClean="0"/>
              <a:t>ğıdı</a:t>
            </a:r>
            <a:r>
              <a:rPr lang="en-US" sz="2400" dirty="0" smtClean="0"/>
              <a:t>,</a:t>
            </a:r>
            <a:endParaRPr lang="tr-TR" sz="2400" dirty="0" smtClean="0"/>
          </a:p>
          <a:p>
            <a:endParaRPr lang="tr-TR" sz="2400" b="1" dirty="0" smtClean="0"/>
          </a:p>
          <a:p>
            <a:r>
              <a:rPr lang="en-US" sz="2400" b="1" dirty="0" smtClean="0">
                <a:solidFill>
                  <a:srgbClr val="FFC000"/>
                </a:solidFill>
              </a:rPr>
              <a:t>b.</a:t>
            </a:r>
            <a:r>
              <a:rPr lang="en-US" sz="2400" dirty="0" smtClean="0"/>
              <a:t>Okuyucu kodlayıcı eşliğinde 18 punto büyüklüğünde soru kitapçığı ve cevap kâğıdı.</a:t>
            </a:r>
            <a:endParaRPr lang="tr-TR" sz="2400" dirty="0" smtClean="0"/>
          </a:p>
          <a:p>
            <a:r>
              <a:rPr lang="tr-TR" sz="2400" dirty="0" smtClean="0"/>
              <a:t>   </a:t>
            </a:r>
            <a:r>
              <a:rPr lang="en-US" sz="2400" dirty="0" smtClean="0"/>
              <a:t>Az gören öğrencilerin soru muafiyeti olmayacak, sınav puanı tüm sorular </a:t>
            </a:r>
            <a:r>
              <a:rPr lang="en-US" sz="2400" dirty="0" err="1" smtClean="0"/>
              <a:t>üzerinden</a:t>
            </a:r>
            <a:r>
              <a:rPr lang="en-US" sz="2400" dirty="0" smtClean="0"/>
              <a:t> </a:t>
            </a:r>
            <a:r>
              <a:rPr lang="en-US" sz="2400" dirty="0" err="1" smtClean="0"/>
              <a:t>hesaplanacaktır</a:t>
            </a:r>
            <a:r>
              <a:rPr lang="tr-TR" sz="2400" dirty="0" smtClean="0"/>
              <a:t>.</a:t>
            </a:r>
            <a:endParaRPr lang="tr-TR" sz="2400"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3242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764704"/>
            <a:ext cx="7632848" cy="5328592"/>
          </a:xfrm>
        </p:spPr>
        <p:txBody>
          <a:bodyPr>
            <a:normAutofit/>
          </a:bodyPr>
          <a:lstStyle/>
          <a:p>
            <a:pPr marL="0" indent="0">
              <a:buNone/>
            </a:pPr>
            <a:r>
              <a:rPr lang="en-US" sz="2400" b="1" dirty="0" smtClean="0"/>
              <a:t>7.1.2.  Total Düzeyde Görme Engelli (Hiç Görmeyen) Öğrenciler</a:t>
            </a:r>
            <a:endParaRPr lang="tr-TR" sz="2400" dirty="0" smtClean="0"/>
          </a:p>
          <a:p>
            <a:pPr marL="0" indent="0">
              <a:buNone/>
            </a:pPr>
            <a:r>
              <a:rPr lang="tr-TR" sz="2400" dirty="0" smtClean="0"/>
              <a:t> </a:t>
            </a:r>
          </a:p>
          <a:p>
            <a:pPr marL="0" indent="0">
              <a:buNone/>
            </a:pPr>
            <a:r>
              <a:rPr lang="en-US" sz="2400" dirty="0" smtClean="0"/>
              <a:t>Total düzeyde görme engelli öğrenciler </a:t>
            </a:r>
            <a:r>
              <a:rPr lang="en-US" sz="2400" b="1" dirty="0" smtClean="0">
                <a:solidFill>
                  <a:srgbClr val="FFC000"/>
                </a:solidFill>
              </a:rPr>
              <a:t>okuyucu</a:t>
            </a:r>
            <a:r>
              <a:rPr lang="en-US" sz="2400" b="1" dirty="0" smtClean="0"/>
              <a:t> </a:t>
            </a:r>
            <a:r>
              <a:rPr lang="en-US" sz="2400" b="1" dirty="0" smtClean="0">
                <a:solidFill>
                  <a:srgbClr val="FFC000"/>
                </a:solidFill>
              </a:rPr>
              <a:t>ve kodlayıcı </a:t>
            </a:r>
            <a:r>
              <a:rPr lang="en-US" sz="2400" dirty="0" smtClean="0"/>
              <a:t>eşliğinde </a:t>
            </a:r>
            <a:r>
              <a:rPr lang="en-US" sz="2400" b="1" dirty="0" smtClean="0">
                <a:solidFill>
                  <a:srgbClr val="FFC000"/>
                </a:solidFill>
              </a:rPr>
              <a:t>tek kişilik sınıflarda</a:t>
            </a:r>
            <a:r>
              <a:rPr lang="tr-TR" sz="2400" dirty="0" smtClean="0">
                <a:solidFill>
                  <a:srgbClr val="FFC000"/>
                </a:solidFill>
              </a:rPr>
              <a:t> </a:t>
            </a:r>
            <a:r>
              <a:rPr lang="en-US" sz="2400" dirty="0" smtClean="0"/>
              <a:t>sınavlara alınacaktır. Bu öğrencilere </a:t>
            </a:r>
            <a:r>
              <a:rPr lang="en-US" sz="2400" b="1" dirty="0" smtClean="0"/>
              <a:t>her sınav için </a:t>
            </a:r>
            <a:r>
              <a:rPr lang="en-US" sz="2400" b="1" dirty="0" smtClean="0">
                <a:solidFill>
                  <a:srgbClr val="FFC000"/>
                </a:solidFill>
              </a:rPr>
              <a:t>15'er dakika ek süre </a:t>
            </a:r>
            <a:r>
              <a:rPr lang="en-US" sz="2400" dirty="0" smtClean="0"/>
              <a:t>verilecektir.</a:t>
            </a:r>
            <a:endParaRPr lang="tr-TR" sz="2400" dirty="0" smtClean="0"/>
          </a:p>
          <a:p>
            <a:pPr marL="0" indent="0">
              <a:buNone/>
            </a:pPr>
            <a:r>
              <a:rPr lang="tr-TR" sz="2400" dirty="0" smtClean="0"/>
              <a:t>   </a:t>
            </a:r>
            <a:r>
              <a:rPr lang="en-US" sz="2400" dirty="0" smtClean="0"/>
              <a:t>Total düzeyde görme engelli öğrencilerin soru muafiyeti olmayacaktır. Sınavlarda resim, şekil ve grafik içeren sorular yerine eş değer sorular yer alacaktır. Sınav puanı tüm sorular üzerinden hesaplanacaktır.</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641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229600" cy="1143000"/>
          </a:xfrm>
        </p:spPr>
        <p:txBody>
          <a:bodyPr>
            <a:normAutofit/>
          </a:bodyPr>
          <a:lstStyle/>
          <a:p>
            <a:pPr algn="ctr"/>
            <a:r>
              <a:rPr lang="en-US" sz="3200" b="1" dirty="0"/>
              <a:t>7.2.  İşitme Engelli Öğrenciler</a:t>
            </a:r>
            <a:endParaRPr lang="tr-TR" sz="3200" dirty="0"/>
          </a:p>
        </p:txBody>
      </p:sp>
      <p:sp>
        <p:nvSpPr>
          <p:cNvPr id="3" name="İçerik Yer Tutucusu 2"/>
          <p:cNvSpPr>
            <a:spLocks noGrp="1"/>
          </p:cNvSpPr>
          <p:nvPr>
            <p:ph idx="1"/>
          </p:nvPr>
        </p:nvSpPr>
        <p:spPr>
          <a:xfrm>
            <a:off x="539552" y="1052736"/>
            <a:ext cx="7704856" cy="5112568"/>
          </a:xfrm>
        </p:spPr>
        <p:txBody>
          <a:bodyPr>
            <a:normAutofit/>
          </a:bodyPr>
          <a:lstStyle/>
          <a:p>
            <a:pPr marL="0" indent="0">
              <a:buNone/>
            </a:pPr>
            <a:r>
              <a:rPr lang="tr-TR" sz="2400" dirty="0" smtClean="0"/>
              <a:t>    </a:t>
            </a:r>
            <a:r>
              <a:rPr lang="en-US" sz="2400" dirty="0"/>
              <a:t>İşitme engelli öğrencilerin, yabancı dil testi sınavına katılmak istemeleri halinde velisinin/vasisinin okul müdürlüğüne ikinci dönem için </a:t>
            </a:r>
            <a:r>
              <a:rPr lang="en-US" sz="2400" dirty="0">
                <a:solidFill>
                  <a:srgbClr val="FFC000"/>
                </a:solidFill>
              </a:rPr>
              <a:t>11 Mart 2015 </a:t>
            </a:r>
            <a:r>
              <a:rPr lang="en-US" sz="2400" dirty="0"/>
              <a:t>tarihine kadar dilekçe ile başvuru yapması </a:t>
            </a:r>
            <a:r>
              <a:rPr lang="en-US" sz="2400" dirty="0" smtClean="0"/>
              <a:t>gerekmektedir.</a:t>
            </a:r>
            <a:endParaRPr lang="tr-TR" sz="2400" dirty="0" smtClean="0"/>
          </a:p>
          <a:p>
            <a:pPr marL="0" indent="0">
              <a:buNone/>
            </a:pPr>
            <a:r>
              <a:rPr lang="tr-TR" sz="2400" dirty="0" smtClean="0"/>
              <a:t>   </a:t>
            </a:r>
            <a:r>
              <a:rPr lang="en-US" sz="2400" dirty="0" smtClean="0"/>
              <a:t>İşitme   </a:t>
            </a:r>
            <a:r>
              <a:rPr lang="en-US" sz="2400" dirty="0"/>
              <a:t>engelli   öğrenciler   istekte   bulunmaları   hâlinde   </a:t>
            </a:r>
            <a:r>
              <a:rPr lang="en-US" sz="2400" b="1" dirty="0">
                <a:solidFill>
                  <a:srgbClr val="FFC000"/>
                </a:solidFill>
              </a:rPr>
              <a:t>tek   kişilik   sınıflarda   </a:t>
            </a:r>
            <a:r>
              <a:rPr lang="en-US" sz="2400" dirty="0"/>
              <a:t>sınavlara</a:t>
            </a:r>
            <a:endParaRPr lang="tr-TR" sz="2400" dirty="0"/>
          </a:p>
          <a:p>
            <a:pPr marL="0" indent="0">
              <a:buNone/>
            </a:pPr>
            <a:r>
              <a:rPr lang="en-US" sz="2400" dirty="0"/>
              <a:t>alınacaktır. Bu öğrencilere </a:t>
            </a:r>
            <a:r>
              <a:rPr lang="en-US" sz="2400" b="1" dirty="0">
                <a:solidFill>
                  <a:srgbClr val="FFC000"/>
                </a:solidFill>
              </a:rPr>
              <a:t>her sınav için 15'er dakika ek süre </a:t>
            </a:r>
            <a:r>
              <a:rPr lang="en-US" sz="2400" dirty="0"/>
              <a:t>verilecektir.</a:t>
            </a:r>
            <a:endParaRPr lang="tr-TR" sz="2400" dirty="0"/>
          </a:p>
          <a:p>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1932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467600" cy="1143000"/>
          </a:xfrm>
        </p:spPr>
        <p:txBody>
          <a:bodyPr>
            <a:normAutofit/>
          </a:bodyPr>
          <a:lstStyle/>
          <a:p>
            <a:pPr algn="ctr"/>
            <a:r>
              <a:rPr lang="en-US" sz="3200" b="1" dirty="0" smtClean="0"/>
              <a:t>7.3</a:t>
            </a:r>
            <a:r>
              <a:rPr lang="en-US" sz="3200" b="1" dirty="0"/>
              <a:t>.  </a:t>
            </a:r>
            <a:r>
              <a:rPr lang="en-US" sz="3200" b="1" dirty="0" err="1"/>
              <a:t>Ruhsal</a:t>
            </a:r>
            <a:r>
              <a:rPr lang="en-US" sz="3200" b="1" dirty="0"/>
              <a:t> ve </a:t>
            </a:r>
            <a:r>
              <a:rPr lang="en-US" sz="3200" b="1" dirty="0" err="1"/>
              <a:t>Duygusal</a:t>
            </a:r>
            <a:r>
              <a:rPr lang="en-US" sz="3200" b="1" dirty="0"/>
              <a:t> </a:t>
            </a:r>
            <a:r>
              <a:rPr lang="en-US" sz="3200" b="1" dirty="0" err="1"/>
              <a:t>Bozukluğu</a:t>
            </a:r>
            <a:r>
              <a:rPr lang="en-US" sz="3200" b="1" dirty="0"/>
              <a:t> Olan Öğrenciler</a:t>
            </a:r>
            <a:endParaRPr lang="tr-TR" dirty="0"/>
          </a:p>
        </p:txBody>
      </p:sp>
      <p:sp>
        <p:nvSpPr>
          <p:cNvPr id="3" name="İçerik Yer Tutucusu 2"/>
          <p:cNvSpPr>
            <a:spLocks noGrp="1"/>
          </p:cNvSpPr>
          <p:nvPr>
            <p:ph idx="1"/>
          </p:nvPr>
        </p:nvSpPr>
        <p:spPr>
          <a:xfrm>
            <a:off x="539552" y="2052925"/>
            <a:ext cx="7920880" cy="4195481"/>
          </a:xfrm>
        </p:spPr>
        <p:txBody>
          <a:bodyPr>
            <a:normAutofit/>
          </a:bodyPr>
          <a:lstStyle/>
          <a:p>
            <a:pPr marL="0" indent="0">
              <a:buNone/>
            </a:pPr>
            <a:r>
              <a:rPr lang="tr-TR" b="1" dirty="0" smtClean="0"/>
              <a:t> </a:t>
            </a:r>
          </a:p>
          <a:p>
            <a:pPr marL="0" indent="0">
              <a:buNone/>
            </a:pPr>
            <a:r>
              <a:rPr lang="tr-TR" sz="2400" b="1" dirty="0" smtClean="0"/>
              <a:t>  </a:t>
            </a:r>
            <a:r>
              <a:rPr lang="en-US" sz="2400" b="1" dirty="0" err="1" smtClean="0"/>
              <a:t>Dikkat</a:t>
            </a:r>
            <a:r>
              <a:rPr lang="en-US" sz="2400" b="1" dirty="0" smtClean="0"/>
              <a:t> </a:t>
            </a:r>
            <a:r>
              <a:rPr lang="en-US" sz="2400" b="1" dirty="0" err="1"/>
              <a:t>eksikliği</a:t>
            </a:r>
            <a:r>
              <a:rPr lang="en-US" sz="2400" b="1" dirty="0"/>
              <a:t> ve </a:t>
            </a:r>
            <a:r>
              <a:rPr lang="en-US" sz="2400" b="1" dirty="0" err="1"/>
              <a:t>hiperaktivite</a:t>
            </a:r>
            <a:r>
              <a:rPr lang="en-US" sz="2400" b="1" dirty="0"/>
              <a:t> </a:t>
            </a:r>
            <a:r>
              <a:rPr lang="en-US" sz="2400" b="1" dirty="0" err="1"/>
              <a:t>bozukluğu</a:t>
            </a:r>
            <a:r>
              <a:rPr lang="en-US" sz="2400" b="1" dirty="0"/>
              <a:t> </a:t>
            </a:r>
            <a:r>
              <a:rPr lang="en-US" sz="2400" dirty="0"/>
              <a:t>olan öğrenciler istekte bulunmaları hâlinde </a:t>
            </a:r>
            <a:r>
              <a:rPr lang="en-US" sz="2400" b="1" dirty="0"/>
              <a:t>tek kişilik sınıflarda </a:t>
            </a:r>
            <a:r>
              <a:rPr lang="en-US" sz="2400" dirty="0"/>
              <a:t>sınavlara alınacaktır. Bu öğrencilere </a:t>
            </a:r>
            <a:r>
              <a:rPr lang="en-US" sz="2400" b="1" dirty="0"/>
              <a:t>her sınav için 15'er dakika ek süre </a:t>
            </a:r>
            <a:r>
              <a:rPr lang="en-US" sz="2400" dirty="0"/>
              <a:t>verilecektir.</a:t>
            </a:r>
            <a:endParaRPr lang="tr-TR" sz="2400"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4983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7467600" cy="1143000"/>
          </a:xfrm>
        </p:spPr>
        <p:txBody>
          <a:bodyPr>
            <a:normAutofit/>
          </a:bodyPr>
          <a:lstStyle/>
          <a:p>
            <a:pPr algn="ctr"/>
            <a:r>
              <a:rPr lang="en-US" sz="3200" b="1" dirty="0" smtClean="0"/>
              <a:t>7.</a:t>
            </a:r>
            <a:r>
              <a:rPr lang="tr-TR" sz="3200" b="1" dirty="0" smtClean="0"/>
              <a:t>4</a:t>
            </a:r>
            <a:r>
              <a:rPr lang="en-US" sz="3200" b="1" dirty="0" smtClean="0"/>
              <a:t>. </a:t>
            </a:r>
            <a:r>
              <a:rPr lang="en-US" sz="3200" b="1" dirty="0" err="1"/>
              <a:t>Bedensel</a:t>
            </a:r>
            <a:r>
              <a:rPr lang="en-US" sz="3200" b="1" dirty="0"/>
              <a:t> Engelli Öğrenciler</a:t>
            </a:r>
            <a:endParaRPr lang="tr-TR" dirty="0"/>
          </a:p>
        </p:txBody>
      </p:sp>
      <p:sp>
        <p:nvSpPr>
          <p:cNvPr id="3" name="İçerik Yer Tutucusu 2"/>
          <p:cNvSpPr>
            <a:spLocks noGrp="1"/>
          </p:cNvSpPr>
          <p:nvPr>
            <p:ph idx="1"/>
          </p:nvPr>
        </p:nvSpPr>
        <p:spPr>
          <a:xfrm>
            <a:off x="467544" y="1196752"/>
            <a:ext cx="7632848" cy="4752528"/>
          </a:xfrm>
        </p:spPr>
        <p:txBody>
          <a:bodyPr>
            <a:normAutofit/>
          </a:bodyPr>
          <a:lstStyle/>
          <a:p>
            <a:pPr marL="0" indent="0">
              <a:buNone/>
            </a:pPr>
            <a:r>
              <a:rPr lang="tr-TR" dirty="0" smtClean="0"/>
              <a:t>   </a:t>
            </a:r>
          </a:p>
          <a:p>
            <a:pPr marL="0" indent="0">
              <a:buNone/>
            </a:pPr>
            <a:r>
              <a:rPr lang="en-US" sz="2400" dirty="0" smtClean="0"/>
              <a:t>Bu </a:t>
            </a:r>
            <a:r>
              <a:rPr lang="en-US" sz="2400" dirty="0" err="1" smtClean="0"/>
              <a:t>öğrencilere</a:t>
            </a:r>
            <a:r>
              <a:rPr lang="en-US" sz="2400" dirty="0" smtClean="0"/>
              <a:t> RAM </a:t>
            </a:r>
            <a:r>
              <a:rPr lang="en-US" sz="2400" dirty="0" err="1" smtClean="0"/>
              <a:t>tarafından</a:t>
            </a:r>
            <a:r>
              <a:rPr lang="en-US" sz="2400" dirty="0" smtClean="0"/>
              <a:t> </a:t>
            </a:r>
            <a:r>
              <a:rPr lang="en-US" sz="2400" dirty="0" err="1" smtClean="0"/>
              <a:t>yapılan</a:t>
            </a:r>
            <a:r>
              <a:rPr lang="en-US" sz="2400" dirty="0" smtClean="0"/>
              <a:t> </a:t>
            </a:r>
            <a:r>
              <a:rPr lang="en-US" sz="2400" dirty="0" err="1" smtClean="0"/>
              <a:t>değerlendirme</a:t>
            </a:r>
            <a:r>
              <a:rPr lang="en-US" sz="2400" dirty="0" smtClean="0"/>
              <a:t> </a:t>
            </a:r>
            <a:r>
              <a:rPr lang="en-US" sz="2400" dirty="0" err="1" smtClean="0"/>
              <a:t>sonucuna</a:t>
            </a:r>
            <a:r>
              <a:rPr lang="en-US" sz="2400" dirty="0" smtClean="0"/>
              <a:t> </a:t>
            </a:r>
            <a:r>
              <a:rPr lang="en-US" sz="2400" dirty="0" err="1" smtClean="0"/>
              <a:t>göre</a:t>
            </a:r>
            <a:r>
              <a:rPr lang="en-US" sz="2400" dirty="0" smtClean="0"/>
              <a:t> </a:t>
            </a:r>
            <a:r>
              <a:rPr lang="en-US" sz="2400" dirty="0" err="1" smtClean="0"/>
              <a:t>kodlayıcı</a:t>
            </a:r>
            <a:r>
              <a:rPr lang="en-US" sz="2400" dirty="0" smtClean="0"/>
              <a:t> </a:t>
            </a:r>
            <a:r>
              <a:rPr lang="en-US" sz="2400" dirty="0" err="1" smtClean="0"/>
              <a:t>verilecektir</a:t>
            </a:r>
            <a:r>
              <a:rPr lang="en-US" sz="2400" dirty="0" smtClean="0"/>
              <a:t>.</a:t>
            </a:r>
            <a:endParaRPr lang="tr-TR" sz="2400" dirty="0" smtClean="0"/>
          </a:p>
          <a:p>
            <a:pPr marL="0" indent="0">
              <a:buNone/>
            </a:pPr>
            <a:r>
              <a:rPr lang="tr-TR" sz="2400" dirty="0" smtClean="0"/>
              <a:t> </a:t>
            </a:r>
            <a:r>
              <a:rPr lang="en-US" sz="2400" dirty="0" err="1" smtClean="0"/>
              <a:t>Kaba</a:t>
            </a:r>
            <a:r>
              <a:rPr lang="en-US" sz="2400" dirty="0" smtClean="0"/>
              <a:t> motor </a:t>
            </a:r>
            <a:r>
              <a:rPr lang="en-US" sz="2400" dirty="0" err="1" smtClean="0"/>
              <a:t>becerilerinde</a:t>
            </a:r>
            <a:r>
              <a:rPr lang="en-US" sz="2400" dirty="0" smtClean="0"/>
              <a:t> </a:t>
            </a:r>
            <a:r>
              <a:rPr lang="en-US" sz="2400" dirty="0" err="1" smtClean="0"/>
              <a:t>engeli</a:t>
            </a:r>
            <a:r>
              <a:rPr lang="en-US" sz="2400" dirty="0" smtClean="0"/>
              <a:t> </a:t>
            </a:r>
            <a:r>
              <a:rPr lang="en-US" sz="2400" dirty="0" err="1" smtClean="0"/>
              <a:t>bulunan</a:t>
            </a:r>
            <a:r>
              <a:rPr lang="en-US" sz="2400" dirty="0" smtClean="0"/>
              <a:t> </a:t>
            </a:r>
            <a:r>
              <a:rPr lang="en-US" sz="2400" dirty="0" err="1" smtClean="0"/>
              <a:t>ortez</a:t>
            </a:r>
            <a:r>
              <a:rPr lang="en-US" sz="2400" dirty="0" smtClean="0"/>
              <a:t>, </a:t>
            </a:r>
            <a:r>
              <a:rPr lang="en-US" sz="2400" dirty="0" err="1" smtClean="0"/>
              <a:t>protez</a:t>
            </a:r>
            <a:r>
              <a:rPr lang="en-US" sz="2400" dirty="0" smtClean="0"/>
              <a:t>, </a:t>
            </a:r>
            <a:r>
              <a:rPr lang="en-US" sz="2400" dirty="0" err="1" smtClean="0"/>
              <a:t>yardımcı</a:t>
            </a:r>
            <a:r>
              <a:rPr lang="en-US" sz="2400" dirty="0" smtClean="0"/>
              <a:t> </a:t>
            </a:r>
            <a:r>
              <a:rPr lang="en-US" sz="2400" dirty="0" err="1" smtClean="0"/>
              <a:t>araç</a:t>
            </a:r>
            <a:r>
              <a:rPr lang="en-US" sz="2400" dirty="0" smtClean="0"/>
              <a:t> </a:t>
            </a:r>
            <a:r>
              <a:rPr lang="en-US" sz="2400" dirty="0" err="1" smtClean="0"/>
              <a:t>gereç</a:t>
            </a:r>
            <a:r>
              <a:rPr lang="en-US" sz="2400" dirty="0" smtClean="0"/>
              <a:t> </a:t>
            </a:r>
            <a:r>
              <a:rPr lang="en-US" sz="2400" dirty="0" err="1" smtClean="0"/>
              <a:t>kullanan</a:t>
            </a:r>
            <a:r>
              <a:rPr lang="en-US" sz="2400" dirty="0" smtClean="0"/>
              <a:t> </a:t>
            </a:r>
            <a:r>
              <a:rPr lang="en-US" sz="2400" dirty="0" err="1" smtClean="0"/>
              <a:t>öğrenciler</a:t>
            </a:r>
            <a:r>
              <a:rPr lang="en-US" sz="2400" dirty="0" smtClean="0"/>
              <a:t> </a:t>
            </a:r>
            <a:r>
              <a:rPr lang="en-US" sz="2400" dirty="0" err="1" smtClean="0">
                <a:solidFill>
                  <a:srgbClr val="FFC000"/>
                </a:solidFill>
              </a:rPr>
              <a:t>giriş</a:t>
            </a:r>
            <a:r>
              <a:rPr lang="en-US" sz="2400" dirty="0" smtClean="0">
                <a:solidFill>
                  <a:srgbClr val="FFC000"/>
                </a:solidFill>
              </a:rPr>
              <a:t> </a:t>
            </a:r>
            <a:r>
              <a:rPr lang="en-US" sz="2400" dirty="0" err="1" smtClean="0">
                <a:solidFill>
                  <a:srgbClr val="FFC000"/>
                </a:solidFill>
              </a:rPr>
              <a:t>katlarda</a:t>
            </a:r>
            <a:r>
              <a:rPr lang="en-US" sz="2400" dirty="0" smtClean="0">
                <a:solidFill>
                  <a:srgbClr val="FFC000"/>
                </a:solidFill>
              </a:rPr>
              <a:t> </a:t>
            </a:r>
            <a:r>
              <a:rPr lang="en-US" sz="2400" dirty="0" err="1" smtClean="0">
                <a:solidFill>
                  <a:srgbClr val="FFC000"/>
                </a:solidFill>
              </a:rPr>
              <a:t>bulunan</a:t>
            </a:r>
            <a:r>
              <a:rPr lang="en-US" sz="2400" dirty="0" smtClean="0">
                <a:solidFill>
                  <a:srgbClr val="FFC000"/>
                </a:solidFill>
              </a:rPr>
              <a:t> </a:t>
            </a:r>
            <a:r>
              <a:rPr lang="en-US" sz="2400" dirty="0" err="1" smtClean="0">
                <a:solidFill>
                  <a:srgbClr val="FFC000"/>
                </a:solidFill>
              </a:rPr>
              <a:t>sınıflara</a:t>
            </a:r>
            <a:r>
              <a:rPr lang="en-US" sz="2400" dirty="0" smtClean="0">
                <a:solidFill>
                  <a:srgbClr val="FFC000"/>
                </a:solidFill>
              </a:rPr>
              <a:t> </a:t>
            </a:r>
            <a:r>
              <a:rPr lang="en-US" sz="2400" dirty="0" err="1" smtClean="0">
                <a:solidFill>
                  <a:srgbClr val="FFC000"/>
                </a:solidFill>
              </a:rPr>
              <a:t>yerleştirilecektir</a:t>
            </a:r>
            <a:r>
              <a:rPr lang="en-US" sz="2400" dirty="0" smtClean="0"/>
              <a:t>. </a:t>
            </a:r>
            <a:r>
              <a:rPr lang="en-US" sz="2400" dirty="0" err="1" smtClean="0"/>
              <a:t>Sınıflarda</a:t>
            </a:r>
            <a:r>
              <a:rPr lang="en-US" sz="2400" dirty="0" smtClean="0"/>
              <a:t> </a:t>
            </a:r>
            <a:r>
              <a:rPr lang="en-US" sz="2400" dirty="0" err="1" smtClean="0"/>
              <a:t>kullanılacak</a:t>
            </a:r>
            <a:r>
              <a:rPr lang="en-US" sz="2400" dirty="0" smtClean="0"/>
              <a:t> </a:t>
            </a:r>
            <a:r>
              <a:rPr lang="en-US" sz="2400" dirty="0" err="1" smtClean="0"/>
              <a:t>masa</a:t>
            </a:r>
            <a:r>
              <a:rPr lang="en-US" sz="2400" dirty="0" smtClean="0"/>
              <a:t> </a:t>
            </a:r>
            <a:r>
              <a:rPr lang="en-US" sz="2400" dirty="0" err="1" smtClean="0"/>
              <a:t>ve</a:t>
            </a:r>
            <a:r>
              <a:rPr lang="en-US" sz="2400" dirty="0" smtClean="0"/>
              <a:t> </a:t>
            </a:r>
            <a:r>
              <a:rPr lang="en-US" sz="2400" dirty="0" err="1" smtClean="0"/>
              <a:t>sıra</a:t>
            </a:r>
            <a:r>
              <a:rPr lang="en-US" sz="2400" dirty="0" smtClean="0"/>
              <a:t> </a:t>
            </a:r>
            <a:r>
              <a:rPr lang="en-US" sz="2400" dirty="0" err="1" smtClean="0"/>
              <a:t>öğrencinin</a:t>
            </a:r>
            <a:r>
              <a:rPr lang="en-US" sz="2400" dirty="0" smtClean="0"/>
              <a:t> </a:t>
            </a:r>
            <a:r>
              <a:rPr lang="en-US" sz="2400" dirty="0" err="1" smtClean="0"/>
              <a:t>özelliklerine</a:t>
            </a:r>
            <a:r>
              <a:rPr lang="en-US" sz="2400" dirty="0" smtClean="0"/>
              <a:t> </a:t>
            </a:r>
            <a:r>
              <a:rPr lang="en-US" sz="2400" dirty="0" err="1" smtClean="0"/>
              <a:t>uygun</a:t>
            </a:r>
            <a:r>
              <a:rPr lang="en-US" sz="2400" dirty="0" smtClean="0"/>
              <a:t> </a:t>
            </a:r>
            <a:r>
              <a:rPr lang="en-US" sz="2400" dirty="0" err="1" smtClean="0"/>
              <a:t>olarak</a:t>
            </a:r>
            <a:r>
              <a:rPr lang="en-US" sz="2400" dirty="0" smtClean="0"/>
              <a:t> </a:t>
            </a:r>
            <a:r>
              <a:rPr lang="en-US" sz="2400" dirty="0" err="1" smtClean="0"/>
              <a:t>düzenlenecektir</a:t>
            </a:r>
            <a:r>
              <a:rPr lang="tr-TR" sz="2400" dirty="0" smtClean="0"/>
              <a:t>.</a:t>
            </a:r>
          </a:p>
          <a:p>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4111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200" b="1" dirty="0" smtClean="0"/>
              <a:t>7.</a:t>
            </a:r>
            <a:r>
              <a:rPr lang="tr-TR" sz="3200" b="1" dirty="0" smtClean="0"/>
              <a:t>5</a:t>
            </a:r>
            <a:r>
              <a:rPr lang="en-US" sz="3200" b="1" dirty="0" smtClean="0"/>
              <a:t>.  </a:t>
            </a:r>
            <a:r>
              <a:rPr lang="en-US" sz="3200" b="1" dirty="0"/>
              <a:t>Süreğen Hastalığı Olan Öğrenciler</a:t>
            </a:r>
            <a:endParaRPr lang="tr-TR" dirty="0"/>
          </a:p>
        </p:txBody>
      </p:sp>
      <p:sp>
        <p:nvSpPr>
          <p:cNvPr id="3" name="İçerik Yer Tutucusu 2"/>
          <p:cNvSpPr>
            <a:spLocks noGrp="1"/>
          </p:cNvSpPr>
          <p:nvPr>
            <p:ph idx="1"/>
          </p:nvPr>
        </p:nvSpPr>
        <p:spPr>
          <a:xfrm>
            <a:off x="827700" y="2052925"/>
            <a:ext cx="7776748" cy="4195481"/>
          </a:xfrm>
        </p:spPr>
        <p:txBody>
          <a:bodyPr>
            <a:normAutofit/>
          </a:bodyPr>
          <a:lstStyle/>
          <a:p>
            <a:pPr marL="0" indent="0">
              <a:buNone/>
            </a:pPr>
            <a:r>
              <a:rPr lang="tr-TR" sz="2400" dirty="0" smtClean="0">
                <a:solidFill>
                  <a:srgbClr val="FFC000"/>
                </a:solidFill>
              </a:rPr>
              <a:t>a. </a:t>
            </a:r>
            <a:r>
              <a:rPr lang="en-US" sz="2400" dirty="0" err="1" smtClean="0"/>
              <a:t>Yatarak</a:t>
            </a:r>
            <a:r>
              <a:rPr lang="en-US" sz="2400" dirty="0" smtClean="0"/>
              <a:t> </a:t>
            </a:r>
            <a:r>
              <a:rPr lang="en-US" sz="2400" dirty="0" err="1"/>
              <a:t>tedavi</a:t>
            </a:r>
            <a:r>
              <a:rPr lang="en-US" sz="2400" dirty="0"/>
              <a:t> gören </a:t>
            </a:r>
            <a:r>
              <a:rPr lang="en-US" sz="2400" dirty="0" err="1"/>
              <a:t>öğrencilerden</a:t>
            </a:r>
            <a:r>
              <a:rPr lang="en-US" sz="2400" dirty="0"/>
              <a:t> sağlık </a:t>
            </a:r>
            <a:r>
              <a:rPr lang="en-US" sz="2400" dirty="0" err="1"/>
              <a:t>kurumunu</a:t>
            </a:r>
            <a:r>
              <a:rPr lang="en-US" sz="2400" dirty="0"/>
              <a:t> </a:t>
            </a:r>
            <a:r>
              <a:rPr lang="en-US" sz="2400" dirty="0" err="1"/>
              <a:t>terk</a:t>
            </a:r>
            <a:r>
              <a:rPr lang="en-US" sz="2400" dirty="0"/>
              <a:t> etmeleri </a:t>
            </a:r>
            <a:r>
              <a:rPr lang="en-US" sz="2400" dirty="0" err="1"/>
              <a:t>sakıncalı</a:t>
            </a:r>
            <a:r>
              <a:rPr lang="en-US" sz="2400" dirty="0"/>
              <a:t> </a:t>
            </a:r>
            <a:r>
              <a:rPr lang="en-US" sz="2400" dirty="0" err="1"/>
              <a:t>olanlar</a:t>
            </a:r>
            <a:r>
              <a:rPr lang="en-US" sz="2400" dirty="0"/>
              <a:t> </a:t>
            </a:r>
            <a:r>
              <a:rPr lang="en-US" sz="2400" dirty="0" err="1"/>
              <a:t>durumlarını</a:t>
            </a:r>
            <a:r>
              <a:rPr lang="en-US" sz="2400" dirty="0"/>
              <a:t>, sağlık </a:t>
            </a:r>
            <a:r>
              <a:rPr lang="en-US" sz="2400" dirty="0" err="1"/>
              <a:t>kurulu</a:t>
            </a:r>
            <a:r>
              <a:rPr lang="en-US" sz="2400" dirty="0"/>
              <a:t> </a:t>
            </a:r>
            <a:r>
              <a:rPr lang="en-US" sz="2400" dirty="0" err="1"/>
              <a:t>raporu</a:t>
            </a:r>
            <a:r>
              <a:rPr lang="en-US" sz="2400" dirty="0"/>
              <a:t> ile </a:t>
            </a:r>
            <a:r>
              <a:rPr lang="en-US" sz="2400" dirty="0" err="1"/>
              <a:t>belgelendirdikleri</a:t>
            </a:r>
            <a:r>
              <a:rPr lang="en-US" sz="2400" dirty="0"/>
              <a:t> </a:t>
            </a:r>
            <a:r>
              <a:rPr lang="en-US" sz="2400" dirty="0" err="1"/>
              <a:t>takdirde</a:t>
            </a:r>
            <a:r>
              <a:rPr lang="en-US" sz="2400" dirty="0"/>
              <a:t> </a:t>
            </a:r>
            <a:r>
              <a:rPr lang="en-US" sz="2400" dirty="0" err="1"/>
              <a:t>tedavi</a:t>
            </a:r>
            <a:r>
              <a:rPr lang="en-US" sz="2400" dirty="0"/>
              <a:t> gördükleri sağlık </a:t>
            </a:r>
            <a:r>
              <a:rPr lang="en-US" sz="2400" dirty="0" err="1"/>
              <a:t>merkezinde</a:t>
            </a:r>
            <a:r>
              <a:rPr lang="en-US" sz="2400" dirty="0"/>
              <a:t> sınavlara </a:t>
            </a:r>
            <a:r>
              <a:rPr lang="en-US" sz="2400" dirty="0" err="1"/>
              <a:t>alınacaklardır</a:t>
            </a:r>
            <a:r>
              <a:rPr lang="en-US" sz="2400" dirty="0" smtClean="0"/>
              <a:t>.</a:t>
            </a:r>
            <a:endParaRPr lang="tr-TR" sz="2400" dirty="0" smtClean="0"/>
          </a:p>
          <a:p>
            <a:pPr marL="0" indent="0">
              <a:buNone/>
            </a:pPr>
            <a:endParaRPr lang="tr-TR" dirty="0"/>
          </a:p>
          <a:p>
            <a:pPr marL="514350" indent="-514350">
              <a:buAutoNum type="alphaLcPeriod"/>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302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7704856" cy="5544615"/>
          </a:xfrm>
        </p:spPr>
        <p:txBody>
          <a:bodyPr>
            <a:normAutofit/>
          </a:bodyPr>
          <a:lstStyle/>
          <a:p>
            <a:pPr marL="0" indent="0">
              <a:buNone/>
            </a:pPr>
            <a:r>
              <a:rPr lang="tr-TR" sz="2400" b="1" dirty="0" smtClean="0">
                <a:solidFill>
                  <a:srgbClr val="FFC000"/>
                </a:solidFill>
              </a:rPr>
              <a:t>b. </a:t>
            </a:r>
            <a:r>
              <a:rPr lang="en-US" sz="2400" dirty="0" smtClean="0"/>
              <a:t>Evde  eğitim  </a:t>
            </a:r>
            <a:r>
              <a:rPr lang="en-US" sz="2400" dirty="0" err="1" smtClean="0"/>
              <a:t>hizmetinden</a:t>
            </a:r>
            <a:r>
              <a:rPr lang="en-US" sz="2400" dirty="0" smtClean="0"/>
              <a:t>  </a:t>
            </a:r>
            <a:r>
              <a:rPr lang="en-US" sz="2400" dirty="0" err="1" smtClean="0"/>
              <a:t>yararlanması</a:t>
            </a:r>
            <a:r>
              <a:rPr lang="en-US" sz="2400" dirty="0" smtClean="0"/>
              <a:t>  </a:t>
            </a:r>
            <a:r>
              <a:rPr lang="en-US" sz="2400" dirty="0" err="1" smtClean="0"/>
              <a:t>yönünde</a:t>
            </a:r>
            <a:r>
              <a:rPr lang="en-US" sz="2400" dirty="0" smtClean="0"/>
              <a:t>  özel  eğitim  hizmetleri  </a:t>
            </a:r>
            <a:r>
              <a:rPr lang="en-US" sz="2400" dirty="0" err="1" smtClean="0"/>
              <a:t>kurul</a:t>
            </a:r>
            <a:r>
              <a:rPr lang="en-US" sz="2400" dirty="0" smtClean="0"/>
              <a:t>  kararı </a:t>
            </a:r>
            <a:r>
              <a:rPr lang="en-US" sz="2400" dirty="0" err="1" smtClean="0"/>
              <a:t>bulunan</a:t>
            </a:r>
            <a:r>
              <a:rPr lang="en-US" sz="2400" dirty="0" smtClean="0"/>
              <a:t> öğrencilerin sınavları </a:t>
            </a:r>
            <a:r>
              <a:rPr lang="en-US" sz="2400" dirty="0" err="1" smtClean="0"/>
              <a:t>ev</a:t>
            </a:r>
            <a:r>
              <a:rPr lang="en-US" sz="2400" dirty="0" smtClean="0"/>
              <a:t> </a:t>
            </a:r>
            <a:r>
              <a:rPr lang="en-US" sz="2400" dirty="0" err="1" smtClean="0"/>
              <a:t>ortamında</a:t>
            </a:r>
            <a:r>
              <a:rPr lang="en-US" sz="2400" dirty="0" smtClean="0"/>
              <a:t> yapılacaktır. </a:t>
            </a:r>
            <a:r>
              <a:rPr lang="en-US" sz="2400" dirty="0" err="1" smtClean="0"/>
              <a:t>Veliler</a:t>
            </a:r>
            <a:r>
              <a:rPr lang="en-US" sz="2400" dirty="0" smtClean="0"/>
              <a:t>/</a:t>
            </a:r>
            <a:r>
              <a:rPr lang="en-US" sz="2400" dirty="0" err="1" smtClean="0"/>
              <a:t>vasiler</a:t>
            </a:r>
            <a:r>
              <a:rPr lang="en-US" sz="2400" dirty="0" smtClean="0"/>
              <a:t>, öğrencinin sınavlara </a:t>
            </a:r>
            <a:r>
              <a:rPr lang="en-US" sz="2400" dirty="0" err="1" smtClean="0"/>
              <a:t>alınacağı</a:t>
            </a:r>
            <a:r>
              <a:rPr lang="en-US" sz="2400" dirty="0" smtClean="0"/>
              <a:t> </a:t>
            </a:r>
            <a:r>
              <a:rPr lang="en-US" sz="2400" dirty="0" err="1" smtClean="0"/>
              <a:t>adresin</a:t>
            </a:r>
            <a:r>
              <a:rPr lang="en-US" sz="2400" dirty="0" smtClean="0"/>
              <a:t> </a:t>
            </a:r>
            <a:r>
              <a:rPr lang="en-US" sz="2400" dirty="0" err="1" smtClean="0"/>
              <a:t>belirtildiği</a:t>
            </a:r>
            <a:r>
              <a:rPr lang="en-US" sz="2400" dirty="0" smtClean="0"/>
              <a:t> dilekçe ile il/ilçe millî eğitim müdürlüğü ve RAM’a </a:t>
            </a:r>
            <a:r>
              <a:rPr lang="en-US" sz="2400" dirty="0" err="1" smtClean="0"/>
              <a:t>başvuracaklardır</a:t>
            </a:r>
            <a:r>
              <a:rPr lang="en-US" sz="2400" dirty="0" smtClean="0"/>
              <a:t>. </a:t>
            </a:r>
            <a:endParaRPr lang="tr-TR" sz="2400" dirty="0" smtClean="0"/>
          </a:p>
          <a:p>
            <a:pPr marL="0" indent="0">
              <a:buNone/>
            </a:pPr>
            <a:r>
              <a:rPr lang="en-US" sz="2400" dirty="0" smtClean="0"/>
              <a:t>Ayrıca </a:t>
            </a:r>
            <a:r>
              <a:rPr lang="en-US" sz="2400" dirty="0" err="1" smtClean="0"/>
              <a:t>şeker</a:t>
            </a:r>
            <a:r>
              <a:rPr lang="en-US" sz="2400" dirty="0" smtClean="0"/>
              <a:t>, </a:t>
            </a:r>
            <a:r>
              <a:rPr lang="en-US" sz="2400" dirty="0" err="1" smtClean="0"/>
              <a:t>astım</a:t>
            </a:r>
            <a:r>
              <a:rPr lang="en-US" sz="2400" dirty="0" smtClean="0"/>
              <a:t>, </a:t>
            </a:r>
            <a:r>
              <a:rPr lang="en-US" sz="2400" dirty="0" err="1" smtClean="0"/>
              <a:t>tansiyon</a:t>
            </a:r>
            <a:r>
              <a:rPr lang="en-US" sz="2400" dirty="0" smtClean="0"/>
              <a:t> ve </a:t>
            </a:r>
            <a:r>
              <a:rPr lang="en-US" sz="2400" dirty="0" err="1" smtClean="0"/>
              <a:t>epilepsi</a:t>
            </a:r>
            <a:r>
              <a:rPr lang="en-US" sz="2400" dirty="0" smtClean="0"/>
              <a:t> </a:t>
            </a:r>
            <a:r>
              <a:rPr lang="en-US" sz="2400" dirty="0" err="1" smtClean="0"/>
              <a:t>hastalıklarından</a:t>
            </a:r>
            <a:r>
              <a:rPr lang="en-US" sz="2400" dirty="0" smtClean="0"/>
              <a:t> </a:t>
            </a:r>
            <a:r>
              <a:rPr lang="en-US" sz="2400" dirty="0" err="1" smtClean="0"/>
              <a:t>dolayı</a:t>
            </a:r>
            <a:r>
              <a:rPr lang="en-US" sz="2400" dirty="0" smtClean="0"/>
              <a:t> sürekli </a:t>
            </a:r>
            <a:r>
              <a:rPr lang="en-US" sz="2400" dirty="0" err="1" smtClean="0"/>
              <a:t>ilaç</a:t>
            </a:r>
            <a:r>
              <a:rPr lang="en-US" sz="2400" dirty="0" smtClean="0"/>
              <a:t> </a:t>
            </a:r>
            <a:r>
              <a:rPr lang="en-US" sz="2400" dirty="0" err="1" smtClean="0"/>
              <a:t>kullanan</a:t>
            </a:r>
            <a:r>
              <a:rPr lang="en-US" sz="2400" dirty="0" smtClean="0"/>
              <a:t> öğrenciler </a:t>
            </a:r>
            <a:r>
              <a:rPr lang="en-US" sz="2400" dirty="0" err="1" smtClean="0"/>
              <a:t>diğer</a:t>
            </a:r>
            <a:r>
              <a:rPr lang="en-US" sz="2400" dirty="0" smtClean="0"/>
              <a:t> öğrencilerle </a:t>
            </a:r>
            <a:r>
              <a:rPr lang="en-US" sz="2400" dirty="0" err="1" smtClean="0"/>
              <a:t>birlikte</a:t>
            </a:r>
            <a:r>
              <a:rPr lang="en-US" sz="2400" dirty="0" smtClean="0"/>
              <a:t> </a:t>
            </a:r>
            <a:r>
              <a:rPr lang="en-US" sz="2400" dirty="0" err="1" smtClean="0"/>
              <a:t>sınıflara</a:t>
            </a:r>
            <a:r>
              <a:rPr lang="en-US" sz="2400" dirty="0" smtClean="0"/>
              <a:t> </a:t>
            </a:r>
            <a:r>
              <a:rPr lang="en-US" sz="2400" dirty="0" err="1" smtClean="0"/>
              <a:t>yerleştirilecektir</a:t>
            </a:r>
            <a:r>
              <a:rPr lang="en-US" sz="2400" dirty="0" smtClean="0"/>
              <a:t>. Ancak velinin </a:t>
            </a:r>
            <a:r>
              <a:rPr lang="en-US" sz="2400" dirty="0" err="1" smtClean="0"/>
              <a:t>başvurusu</a:t>
            </a:r>
            <a:r>
              <a:rPr lang="en-US" sz="2400" dirty="0" smtClean="0"/>
              <a:t> ve </a:t>
            </a:r>
            <a:r>
              <a:rPr lang="en-US" sz="2400" dirty="0" err="1" smtClean="0"/>
              <a:t>raporu</a:t>
            </a:r>
            <a:r>
              <a:rPr lang="en-US" sz="2400" dirty="0" smtClean="0"/>
              <a:t> doğrultusunda, sınıflarda </a:t>
            </a:r>
            <a:r>
              <a:rPr lang="en-US" sz="2400" dirty="0" err="1" smtClean="0"/>
              <a:t>görevli</a:t>
            </a:r>
            <a:r>
              <a:rPr lang="en-US" sz="2400" dirty="0" smtClean="0"/>
              <a:t> öğretmenler, il/ilçe millî eğitim müdürlüklerince </a:t>
            </a:r>
            <a:r>
              <a:rPr lang="en-US" sz="2400" dirty="0" err="1" smtClean="0"/>
              <a:t>önceden</a:t>
            </a:r>
            <a:r>
              <a:rPr lang="en-US" sz="2400" dirty="0" smtClean="0"/>
              <a:t> </a:t>
            </a:r>
            <a:r>
              <a:rPr lang="en-US" sz="2400" dirty="0" err="1" smtClean="0"/>
              <a:t>bilgilendirilecektir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686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5123817"/>
              </p:ext>
            </p:extLst>
          </p:nvPr>
        </p:nvGraphicFramePr>
        <p:xfrm>
          <a:off x="107504" y="1340768"/>
          <a:ext cx="8856983" cy="4392489"/>
        </p:xfrm>
        <a:graphic>
          <a:graphicData uri="http://schemas.openxmlformats.org/drawingml/2006/table">
            <a:tbl>
              <a:tblPr firstRow="1" firstCol="1" lastRow="1" lastCol="1" bandRow="1" bandCol="1">
                <a:tableStyleId>{5C22544A-7EE6-4342-B048-85BDC9FD1C3A}</a:tableStyleId>
              </a:tblPr>
              <a:tblGrid>
                <a:gridCol w="2671303"/>
                <a:gridCol w="1938641"/>
                <a:gridCol w="2184290"/>
                <a:gridCol w="2062749"/>
              </a:tblGrid>
              <a:tr h="1059755">
                <a:tc gridSpan="4">
                  <a:txBody>
                    <a:bodyPr/>
                    <a:lstStyle/>
                    <a:p>
                      <a:pPr>
                        <a:lnSpc>
                          <a:spcPts val="800"/>
                        </a:lnSpc>
                        <a:spcBef>
                          <a:spcPts val="20"/>
                        </a:spcBef>
                        <a:spcAft>
                          <a:spcPts val="0"/>
                        </a:spcAft>
                      </a:pPr>
                      <a:r>
                        <a:rPr lang="en-US" sz="1800" dirty="0">
                          <a:effectLst/>
                        </a:rPr>
                        <a:t> </a:t>
                      </a:r>
                      <a:endParaRPr lang="tr-TR" sz="1800" dirty="0">
                        <a:effectLst/>
                      </a:endParaRPr>
                    </a:p>
                    <a:p>
                      <a:pPr marL="1622425" algn="just">
                        <a:lnSpc>
                          <a:spcPct val="115000"/>
                        </a:lnSpc>
                        <a:spcAft>
                          <a:spcPts val="0"/>
                        </a:spcAft>
                      </a:pPr>
                      <a:r>
                        <a:rPr lang="tr-TR" sz="1800" spc="-5" dirty="0" smtClean="0">
                          <a:effectLst/>
                        </a:rPr>
                        <a:t>             </a:t>
                      </a:r>
                    </a:p>
                    <a:p>
                      <a:pPr marL="1622425" algn="just">
                        <a:lnSpc>
                          <a:spcPct val="115000"/>
                        </a:lnSpc>
                        <a:spcAft>
                          <a:spcPts val="0"/>
                        </a:spcAft>
                      </a:pPr>
                      <a:r>
                        <a:rPr lang="tr-TR" sz="1800" spc="-5" dirty="0" smtClean="0">
                          <a:effectLst/>
                        </a:rPr>
                        <a:t>                 </a:t>
                      </a:r>
                      <a:r>
                        <a:rPr lang="en-US" sz="1800" spc="-5" dirty="0" smtClean="0">
                          <a:effectLst/>
                        </a:rPr>
                        <a:t>O</a:t>
                      </a:r>
                      <a:r>
                        <a:rPr lang="en-US" sz="1800" dirty="0" smtClean="0">
                          <a:effectLst/>
                        </a:rPr>
                        <a:t>RTAK</a:t>
                      </a:r>
                      <a:r>
                        <a:rPr lang="en-US" sz="1800" spc="-35" dirty="0" smtClean="0">
                          <a:effectLst/>
                        </a:rPr>
                        <a:t> </a:t>
                      </a:r>
                      <a:r>
                        <a:rPr lang="en-US" sz="1800" spc="5" dirty="0">
                          <a:effectLst/>
                        </a:rPr>
                        <a:t>S</a:t>
                      </a:r>
                      <a:r>
                        <a:rPr lang="en-US" sz="1800" dirty="0">
                          <a:effectLst/>
                        </a:rPr>
                        <a:t>INAVLAR</a:t>
                      </a:r>
                      <a:r>
                        <a:rPr lang="en-US" sz="1800" spc="-5" dirty="0">
                          <a:effectLst/>
                        </a:rPr>
                        <a:t> </a:t>
                      </a:r>
                      <a:r>
                        <a:rPr lang="en-US" sz="1800" dirty="0">
                          <a:effectLst/>
                        </a:rPr>
                        <a:t>İK</a:t>
                      </a:r>
                      <a:r>
                        <a:rPr lang="en-US" sz="1800" spc="5" dirty="0">
                          <a:effectLst/>
                        </a:rPr>
                        <a:t>İ</a:t>
                      </a:r>
                      <a:r>
                        <a:rPr lang="en-US" sz="1800" spc="-5" dirty="0">
                          <a:effectLst/>
                        </a:rPr>
                        <a:t>N</a:t>
                      </a:r>
                      <a:r>
                        <a:rPr lang="en-US" sz="1800" dirty="0">
                          <a:effectLst/>
                        </a:rPr>
                        <a:t>Cİ </a:t>
                      </a:r>
                      <a:r>
                        <a:rPr lang="en-US" sz="1800" spc="-5" dirty="0">
                          <a:effectLst/>
                        </a:rPr>
                        <a:t>G</a:t>
                      </a:r>
                      <a:r>
                        <a:rPr lang="en-US" sz="1800" dirty="0">
                          <a:effectLst/>
                        </a:rPr>
                        <a:t>ÜN </a:t>
                      </a:r>
                      <a:r>
                        <a:rPr lang="en-US" sz="1800" spc="-5" dirty="0">
                          <a:effectLst/>
                        </a:rPr>
                        <a:t>O</a:t>
                      </a:r>
                      <a:r>
                        <a:rPr lang="en-US" sz="1800" dirty="0">
                          <a:effectLst/>
                        </a:rPr>
                        <a:t>TURUMU</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r>
              <a:tr h="893185">
                <a:tc>
                  <a:txBody>
                    <a:bodyPr/>
                    <a:lstStyle/>
                    <a:p>
                      <a:pPr>
                        <a:lnSpc>
                          <a:spcPts val="700"/>
                        </a:lnSpc>
                        <a:spcBef>
                          <a:spcPts val="15"/>
                        </a:spcBef>
                        <a:spcAft>
                          <a:spcPts val="0"/>
                        </a:spcAft>
                      </a:pPr>
                      <a:r>
                        <a:rPr lang="en-US" sz="1800" dirty="0">
                          <a:effectLst/>
                        </a:rPr>
                        <a:t> </a:t>
                      </a:r>
                      <a:endParaRPr lang="tr-TR" sz="1800" dirty="0">
                        <a:effectLst/>
                      </a:endParaRPr>
                    </a:p>
                    <a:p>
                      <a:pPr marL="64770">
                        <a:lnSpc>
                          <a:spcPct val="115000"/>
                        </a:lnSpc>
                        <a:spcAft>
                          <a:spcPts val="0"/>
                        </a:spcAft>
                      </a:pPr>
                      <a:r>
                        <a:rPr lang="en-US" sz="1800" spc="-5" dirty="0">
                          <a:effectLst/>
                        </a:rPr>
                        <a:t>D</a:t>
                      </a:r>
                      <a:r>
                        <a:rPr lang="en-US" sz="1800" dirty="0">
                          <a:effectLst/>
                        </a:rPr>
                        <a:t>E</a:t>
                      </a:r>
                      <a:r>
                        <a:rPr lang="en-US" sz="1800" spc="-5" dirty="0">
                          <a:effectLst/>
                        </a:rPr>
                        <a:t>R</a:t>
                      </a:r>
                      <a:r>
                        <a:rPr lang="en-US" sz="1800" dirty="0">
                          <a:effectLst/>
                        </a:rPr>
                        <a:t>S</a:t>
                      </a:r>
                      <a:r>
                        <a:rPr lang="en-US" sz="1800" spc="-5" dirty="0">
                          <a:effectLst/>
                        </a:rPr>
                        <a:t> </a:t>
                      </a:r>
                      <a:r>
                        <a:rPr lang="en-US" sz="1800" dirty="0">
                          <a:effectLst/>
                        </a:rPr>
                        <a:t>ADI</a:t>
                      </a:r>
                      <a:endParaRPr lang="tr-TR" sz="1800" dirty="0">
                        <a:effectLst/>
                        <a:latin typeface="Calibri"/>
                        <a:ea typeface="Calibri"/>
                        <a:cs typeface="Times New Roman"/>
                      </a:endParaRPr>
                    </a:p>
                  </a:txBody>
                  <a:tcPr marL="0" marR="0" marT="0" marB="0"/>
                </a:tc>
                <a:tc>
                  <a:txBody>
                    <a:bodyPr/>
                    <a:lstStyle/>
                    <a:p>
                      <a:pPr marL="287020" marR="274955" algn="ctr">
                        <a:lnSpc>
                          <a:spcPts val="1440"/>
                        </a:lnSpc>
                        <a:spcAft>
                          <a:spcPts val="0"/>
                        </a:spcAft>
                      </a:pPr>
                      <a:endParaRPr lang="tr-TR" sz="1800" b="0" dirty="0" smtClean="0">
                        <a:solidFill>
                          <a:schemeClr val="bg1"/>
                        </a:solidFill>
                        <a:effectLst/>
                      </a:endParaRPr>
                    </a:p>
                    <a:p>
                      <a:pPr marL="287020" marR="274955" algn="ctr">
                        <a:lnSpc>
                          <a:spcPts val="1440"/>
                        </a:lnSpc>
                        <a:spcAft>
                          <a:spcPts val="0"/>
                        </a:spcAft>
                      </a:pPr>
                      <a:r>
                        <a:rPr lang="en-US" sz="1800" b="0" dirty="0" smtClean="0">
                          <a:solidFill>
                            <a:schemeClr val="bg1"/>
                          </a:solidFill>
                          <a:effectLst/>
                        </a:rPr>
                        <a:t>BAŞLAMA</a:t>
                      </a:r>
                      <a:endParaRPr lang="tr-TR" sz="1800" b="0" dirty="0" smtClean="0">
                        <a:solidFill>
                          <a:schemeClr val="bg1"/>
                        </a:solidFill>
                        <a:effectLst/>
                      </a:endParaRPr>
                    </a:p>
                    <a:p>
                      <a:pPr marL="287020" marR="274955" algn="ctr">
                        <a:lnSpc>
                          <a:spcPts val="1440"/>
                        </a:lnSpc>
                        <a:spcAft>
                          <a:spcPts val="0"/>
                        </a:spcAft>
                      </a:pPr>
                      <a:endParaRPr lang="tr-TR" sz="1800" b="0" dirty="0">
                        <a:solidFill>
                          <a:schemeClr val="bg1"/>
                        </a:solidFill>
                        <a:effectLst/>
                      </a:endParaRPr>
                    </a:p>
                    <a:p>
                      <a:pPr marL="446405" marR="434340" algn="ctr">
                        <a:lnSpc>
                          <a:spcPts val="1435"/>
                        </a:lnSpc>
                        <a:spcBef>
                          <a:spcPts val="5"/>
                        </a:spcBef>
                        <a:spcAft>
                          <a:spcPts val="0"/>
                        </a:spcAft>
                      </a:pPr>
                      <a:r>
                        <a:rPr lang="en-US" sz="1800" b="0" dirty="0">
                          <a:solidFill>
                            <a:schemeClr val="bg1"/>
                          </a:solidFill>
                          <a:effectLst/>
                        </a:rPr>
                        <a:t>SAATİ</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b="0" dirty="0">
                          <a:solidFill>
                            <a:schemeClr val="bg1"/>
                          </a:solidFill>
                          <a:effectLst/>
                        </a:rPr>
                        <a:t> </a:t>
                      </a:r>
                      <a:endParaRPr lang="tr-TR" sz="1800" b="0" dirty="0">
                        <a:solidFill>
                          <a:schemeClr val="bg1"/>
                        </a:solidFill>
                        <a:effectLst/>
                      </a:endParaRPr>
                    </a:p>
                    <a:p>
                      <a:pPr marL="297815">
                        <a:lnSpc>
                          <a:spcPct val="115000"/>
                        </a:lnSpc>
                        <a:spcAft>
                          <a:spcPts val="0"/>
                        </a:spcAft>
                      </a:pPr>
                      <a:r>
                        <a:rPr lang="en-US" sz="1800" b="0" dirty="0">
                          <a:solidFill>
                            <a:schemeClr val="bg1"/>
                          </a:solidFill>
                          <a:effectLst/>
                        </a:rPr>
                        <a:t>S</a:t>
                      </a:r>
                      <a:r>
                        <a:rPr lang="en-US" sz="1800" b="0" spc="-5" dirty="0">
                          <a:solidFill>
                            <a:schemeClr val="bg1"/>
                          </a:solidFill>
                          <a:effectLst/>
                        </a:rPr>
                        <a:t>O</a:t>
                      </a:r>
                      <a:r>
                        <a:rPr lang="en-US" sz="1800" b="0" dirty="0">
                          <a:solidFill>
                            <a:schemeClr val="bg1"/>
                          </a:solidFill>
                          <a:effectLst/>
                        </a:rPr>
                        <a:t>RU</a:t>
                      </a:r>
                      <a:r>
                        <a:rPr lang="en-US" sz="1800" b="0" spc="-15" dirty="0">
                          <a:solidFill>
                            <a:schemeClr val="bg1"/>
                          </a:solidFill>
                          <a:effectLst/>
                        </a:rPr>
                        <a:t> </a:t>
                      </a:r>
                      <a:r>
                        <a:rPr lang="en-US" sz="1800" b="0" dirty="0">
                          <a:solidFill>
                            <a:schemeClr val="bg1"/>
                          </a:solidFill>
                          <a:effectLst/>
                        </a:rPr>
                        <a:t>SA</a:t>
                      </a:r>
                      <a:r>
                        <a:rPr lang="en-US" sz="1800" b="0" spc="5" dirty="0">
                          <a:solidFill>
                            <a:schemeClr val="bg1"/>
                          </a:solidFill>
                          <a:effectLst/>
                        </a:rPr>
                        <a:t>Y</a:t>
                      </a:r>
                      <a:r>
                        <a:rPr lang="en-US" sz="1800" b="0" dirty="0">
                          <a:solidFill>
                            <a:schemeClr val="bg1"/>
                          </a:solidFill>
                          <a:effectLst/>
                        </a:rPr>
                        <a:t>ISI</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a:effectLst/>
                        </a:rPr>
                        <a:t> </a:t>
                      </a:r>
                      <a:endParaRPr lang="tr-TR" sz="1800">
                        <a:effectLst/>
                      </a:endParaRPr>
                    </a:p>
                    <a:p>
                      <a:pPr marL="478155">
                        <a:lnSpc>
                          <a:spcPct val="115000"/>
                        </a:lnSpc>
                        <a:spcAft>
                          <a:spcPts val="0"/>
                        </a:spcAft>
                      </a:pPr>
                      <a:r>
                        <a:rPr lang="en-US" sz="1800">
                          <a:effectLst/>
                        </a:rPr>
                        <a:t>SÜRE</a:t>
                      </a:r>
                      <a:r>
                        <a:rPr lang="en-US" sz="1800" spc="-5">
                          <a:effectLst/>
                        </a:rPr>
                        <a:t>S</a:t>
                      </a:r>
                      <a:r>
                        <a:rPr lang="en-US" sz="1800">
                          <a:effectLst/>
                        </a:rPr>
                        <a:t>İ</a:t>
                      </a:r>
                      <a:endParaRPr lang="tr-TR" sz="1800">
                        <a:effectLst/>
                        <a:latin typeface="Calibri"/>
                        <a:ea typeface="Calibri"/>
                        <a:cs typeface="Times New Roman"/>
                      </a:endParaRPr>
                    </a:p>
                  </a:txBody>
                  <a:tcPr marL="0" marR="0" marT="0" marB="0"/>
                </a:tc>
              </a:tr>
              <a:tr h="739764">
                <a:tc>
                  <a:txBody>
                    <a:bodyPr/>
                    <a:lstStyle/>
                    <a:p>
                      <a:pPr marL="64770">
                        <a:lnSpc>
                          <a:spcPct val="115000"/>
                        </a:lnSpc>
                        <a:spcBef>
                          <a:spcPts val="460"/>
                        </a:spcBef>
                        <a:spcAft>
                          <a:spcPts val="0"/>
                        </a:spcAft>
                      </a:pPr>
                      <a:r>
                        <a:rPr lang="en-US" sz="1800" spc="5" dirty="0">
                          <a:effectLst/>
                        </a:rPr>
                        <a:t>F</a:t>
                      </a:r>
                      <a:r>
                        <a:rPr lang="en-US" sz="1800" dirty="0">
                          <a:effectLst/>
                        </a:rPr>
                        <a:t>en</a:t>
                      </a:r>
                      <a:r>
                        <a:rPr lang="en-US" sz="1800" spc="-15" dirty="0">
                          <a:effectLst/>
                        </a:rPr>
                        <a:t> </a:t>
                      </a:r>
                      <a:r>
                        <a:rPr lang="en-US" sz="1800" dirty="0">
                          <a:effectLst/>
                        </a:rPr>
                        <a:t>ve Teknoloji</a:t>
                      </a:r>
                      <a:endParaRPr lang="tr-TR" sz="1800" dirty="0">
                        <a:effectLst/>
                        <a:latin typeface="Calibri"/>
                        <a:ea typeface="Calibri"/>
                        <a:cs typeface="Times New Roman"/>
                      </a:endParaRPr>
                    </a:p>
                  </a:txBody>
                  <a:tcPr marL="0" marR="0" marT="0" marB="0"/>
                </a:tc>
                <a:tc>
                  <a:txBody>
                    <a:bodyPr/>
                    <a:lstStyle/>
                    <a:p>
                      <a:pPr marL="520700" marR="508635" algn="ctr">
                        <a:lnSpc>
                          <a:spcPct val="115000"/>
                        </a:lnSpc>
                        <a:spcBef>
                          <a:spcPts val="435"/>
                        </a:spcBef>
                        <a:spcAft>
                          <a:spcPts val="0"/>
                        </a:spcAft>
                      </a:pPr>
                      <a:r>
                        <a:rPr lang="en-US" sz="1800" b="0" dirty="0" smtClean="0">
                          <a:solidFill>
                            <a:schemeClr val="bg1"/>
                          </a:solidFill>
                          <a:effectLst/>
                        </a:rPr>
                        <a:t>09.00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marL="703580" marR="695960" algn="ctr">
                        <a:lnSpc>
                          <a:spcPct val="115000"/>
                        </a:lnSpc>
                        <a:spcBef>
                          <a:spcPts val="435"/>
                        </a:spcBef>
                        <a:spcAft>
                          <a:spcPts val="0"/>
                        </a:spcAft>
                      </a:pPr>
                      <a:r>
                        <a:rPr lang="en-US" sz="1800" b="0" dirty="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marL="351155">
                        <a:lnSpc>
                          <a:spcPct val="115000"/>
                        </a:lnSpc>
                        <a:spcBef>
                          <a:spcPts val="435"/>
                        </a:spcBef>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894705">
                <a:tc>
                  <a:txBody>
                    <a:bodyPr/>
                    <a:lstStyle/>
                    <a:p>
                      <a:pPr marL="64770">
                        <a:lnSpc>
                          <a:spcPts val="1440"/>
                        </a:lnSpc>
                        <a:spcAft>
                          <a:spcPts val="0"/>
                        </a:spcAft>
                      </a:pPr>
                      <a:endParaRPr lang="tr-TR" sz="1800" dirty="0" smtClean="0">
                        <a:effectLst/>
                      </a:endParaRPr>
                    </a:p>
                    <a:p>
                      <a:pPr marL="64770">
                        <a:lnSpc>
                          <a:spcPts val="1440"/>
                        </a:lnSpc>
                        <a:spcAft>
                          <a:spcPts val="0"/>
                        </a:spcAft>
                      </a:pPr>
                      <a:r>
                        <a:rPr lang="en-US" sz="1800" dirty="0" smtClean="0">
                          <a:effectLst/>
                        </a:rPr>
                        <a:t>T.C</a:t>
                      </a:r>
                      <a:r>
                        <a:rPr lang="en-US" sz="1800" dirty="0">
                          <a:effectLst/>
                        </a:rPr>
                        <a:t>. İn</a:t>
                      </a:r>
                      <a:r>
                        <a:rPr lang="en-US" sz="1800" spc="-5" dirty="0">
                          <a:effectLst/>
                        </a:rPr>
                        <a:t>k</a:t>
                      </a:r>
                      <a:r>
                        <a:rPr lang="en-US" sz="1800" dirty="0">
                          <a:effectLst/>
                        </a:rPr>
                        <a:t>ı</a:t>
                      </a:r>
                      <a:r>
                        <a:rPr lang="en-US" sz="1800" spc="-5" dirty="0">
                          <a:effectLst/>
                        </a:rPr>
                        <a:t>l</a:t>
                      </a:r>
                      <a:r>
                        <a:rPr lang="en-US" sz="1800" dirty="0">
                          <a:effectLst/>
                        </a:rPr>
                        <a:t>âp Tari</a:t>
                      </a:r>
                      <a:r>
                        <a:rPr lang="en-US" sz="1800" spc="-5" dirty="0">
                          <a:effectLst/>
                        </a:rPr>
                        <a:t>h</a:t>
                      </a:r>
                      <a:r>
                        <a:rPr lang="en-US" sz="1800" dirty="0">
                          <a:effectLst/>
                        </a:rPr>
                        <a:t>i ve</a:t>
                      </a:r>
                      <a:endParaRPr lang="tr-TR" sz="1800" dirty="0">
                        <a:effectLst/>
                      </a:endParaRPr>
                    </a:p>
                    <a:p>
                      <a:pPr marL="64770">
                        <a:lnSpc>
                          <a:spcPts val="1445"/>
                        </a:lnSpc>
                        <a:spcAft>
                          <a:spcPts val="0"/>
                        </a:spcAft>
                      </a:pPr>
                      <a:r>
                        <a:rPr lang="en-US" sz="1800" dirty="0">
                          <a:effectLst/>
                        </a:rPr>
                        <a:t>Ata</a:t>
                      </a:r>
                      <a:r>
                        <a:rPr lang="en-US" sz="1800" spc="-5" dirty="0">
                          <a:effectLst/>
                        </a:rPr>
                        <a:t>t</a:t>
                      </a:r>
                      <a:r>
                        <a:rPr lang="en-US" sz="1800" dirty="0">
                          <a:effectLst/>
                        </a:rPr>
                        <a:t>ürk</a:t>
                      </a:r>
                      <a:r>
                        <a:rPr lang="en-US" sz="1800" spc="-5" dirty="0">
                          <a:effectLst/>
                        </a:rPr>
                        <a:t>ç</a:t>
                      </a:r>
                      <a:r>
                        <a:rPr lang="en-US" sz="1800" dirty="0">
                          <a:effectLst/>
                        </a:rPr>
                        <a:t>ü</a:t>
                      </a:r>
                      <a:r>
                        <a:rPr lang="en-US" sz="1800" spc="-5" dirty="0">
                          <a:effectLst/>
                        </a:rPr>
                        <a:t>l</a:t>
                      </a:r>
                      <a:r>
                        <a:rPr lang="en-US" sz="1800" dirty="0">
                          <a:effectLst/>
                        </a:rPr>
                        <a:t>ük</a:t>
                      </a:r>
                      <a:endParaRPr lang="tr-TR" sz="1800" dirty="0">
                        <a:effectLst/>
                        <a:latin typeface="Calibri"/>
                        <a:ea typeface="Calibri"/>
                        <a:cs typeface="Times New Roman"/>
                      </a:endParaRPr>
                    </a:p>
                  </a:txBody>
                  <a:tcPr marL="0" marR="0" marT="0" marB="0"/>
                </a:tc>
                <a:tc>
                  <a:txBody>
                    <a:bodyPr/>
                    <a:lstStyle/>
                    <a:p>
                      <a:pPr>
                        <a:lnSpc>
                          <a:spcPts val="650"/>
                        </a:lnSpc>
                        <a:spcBef>
                          <a:spcPts val="40"/>
                        </a:spcBef>
                        <a:spcAft>
                          <a:spcPts val="0"/>
                        </a:spcAft>
                      </a:pPr>
                      <a:r>
                        <a:rPr lang="en-US" sz="1800" b="0" dirty="0">
                          <a:solidFill>
                            <a:schemeClr val="bg1"/>
                          </a:solidFill>
                          <a:effectLst/>
                        </a:rPr>
                        <a:t> </a:t>
                      </a:r>
                      <a:endParaRPr lang="tr-TR" sz="1800" b="0" dirty="0">
                        <a:solidFill>
                          <a:schemeClr val="bg1"/>
                        </a:solidFill>
                        <a:effectLst/>
                      </a:endParaRPr>
                    </a:p>
                    <a:p>
                      <a:pPr marL="520700" marR="508635" algn="ctr">
                        <a:lnSpc>
                          <a:spcPct val="115000"/>
                        </a:lnSpc>
                        <a:spcAft>
                          <a:spcPts val="0"/>
                        </a:spcAft>
                      </a:pPr>
                      <a:r>
                        <a:rPr lang="en-US" sz="1800" b="0" dirty="0" smtClean="0">
                          <a:solidFill>
                            <a:schemeClr val="bg1"/>
                          </a:solidFill>
                          <a:effectLst/>
                        </a:rPr>
                        <a:t>10.10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40"/>
                        </a:spcBef>
                        <a:spcAft>
                          <a:spcPts val="0"/>
                        </a:spcAft>
                      </a:pPr>
                      <a:r>
                        <a:rPr lang="en-US" sz="1800" b="0" dirty="0">
                          <a:solidFill>
                            <a:schemeClr val="bg1"/>
                          </a:solidFill>
                          <a:effectLst/>
                        </a:rPr>
                        <a:t> </a:t>
                      </a:r>
                      <a:endParaRPr lang="tr-TR" sz="1800" b="0" dirty="0">
                        <a:solidFill>
                          <a:schemeClr val="bg1"/>
                        </a:solidFill>
                        <a:effectLst/>
                      </a:endParaRPr>
                    </a:p>
                    <a:p>
                      <a:pPr marL="703580" marR="695960" algn="ctr">
                        <a:lnSpc>
                          <a:spcPct val="115000"/>
                        </a:lnSpc>
                        <a:spcAft>
                          <a:spcPts val="0"/>
                        </a:spcAft>
                      </a:pPr>
                      <a:r>
                        <a:rPr lang="en-US" sz="1800" b="0" dirty="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4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805080">
                <a:tc>
                  <a:txBody>
                    <a:bodyPr/>
                    <a:lstStyle/>
                    <a:p>
                      <a:pPr>
                        <a:lnSpc>
                          <a:spcPts val="550"/>
                        </a:lnSpc>
                        <a:spcBef>
                          <a:spcPts val="20"/>
                        </a:spcBef>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Yaban</a:t>
                      </a:r>
                      <a:r>
                        <a:rPr lang="en-US" sz="1800" spc="-5" dirty="0">
                          <a:effectLst/>
                        </a:rPr>
                        <a:t>c</a:t>
                      </a:r>
                      <a:r>
                        <a:rPr lang="en-US" sz="1800" dirty="0">
                          <a:effectLst/>
                        </a:rPr>
                        <a:t>ı </a:t>
                      </a:r>
                      <a:r>
                        <a:rPr lang="en-US" sz="1800" spc="-5" dirty="0">
                          <a:effectLst/>
                        </a:rPr>
                        <a:t>D</a:t>
                      </a:r>
                      <a:r>
                        <a:rPr lang="en-US" sz="1800" dirty="0">
                          <a:effectLst/>
                        </a:rPr>
                        <a:t>il</a:t>
                      </a:r>
                      <a:endParaRPr lang="tr-TR" sz="1800" dirty="0">
                        <a:effectLst/>
                        <a:latin typeface="Calibri"/>
                        <a:ea typeface="Calibri"/>
                        <a:cs typeface="Times New Roman"/>
                      </a:endParaRPr>
                    </a:p>
                  </a:txBody>
                  <a:tcPr marL="0" marR="0" marT="0" marB="0"/>
                </a:tc>
                <a:tc>
                  <a:txBody>
                    <a:bodyPr/>
                    <a:lstStyle/>
                    <a:p>
                      <a:pPr defTabSz="457207" rtl="0" eaLnBrk="1" latinLnBrk="0" hangingPunct="1">
                        <a:lnSpc>
                          <a:spcPts val="500"/>
                        </a:lnSpc>
                        <a:spcBef>
                          <a:spcPts val="45"/>
                        </a:spcBef>
                        <a:spcAft>
                          <a:spcPts val="0"/>
                        </a:spcAft>
                      </a:pPr>
                      <a:r>
                        <a:rPr lang="en-US" sz="1800" b="0" kern="1200" dirty="0">
                          <a:solidFill>
                            <a:schemeClr val="bg1"/>
                          </a:solidFill>
                          <a:effectLst/>
                          <a:latin typeface="+mn-lt"/>
                          <a:ea typeface="+mn-ea"/>
                          <a:cs typeface="+mn-cs"/>
                        </a:rPr>
                        <a:t> </a:t>
                      </a:r>
                      <a:endParaRPr lang="tr-TR" sz="1800" b="0" kern="1200" dirty="0">
                        <a:solidFill>
                          <a:schemeClr val="bg1"/>
                        </a:solidFill>
                        <a:effectLst/>
                        <a:latin typeface="+mn-lt"/>
                        <a:ea typeface="+mn-ea"/>
                        <a:cs typeface="+mn-cs"/>
                      </a:endParaRPr>
                    </a:p>
                    <a:p>
                      <a:pPr marL="520700" marR="508635" algn="ctr" defTabSz="457207" rtl="0" eaLnBrk="1" latinLnBrk="0" hangingPunct="1">
                        <a:lnSpc>
                          <a:spcPct val="115000"/>
                        </a:lnSpc>
                        <a:spcAft>
                          <a:spcPts val="0"/>
                        </a:spcAft>
                      </a:pPr>
                      <a:r>
                        <a:rPr lang="en-US" sz="1800" b="0" kern="1200" dirty="0" smtClean="0">
                          <a:solidFill>
                            <a:schemeClr val="bg1"/>
                          </a:solidFill>
                          <a:effectLst/>
                          <a:latin typeface="+mn-lt"/>
                          <a:ea typeface="+mn-ea"/>
                          <a:cs typeface="+mn-cs"/>
                        </a:rPr>
                        <a:t>11.20</a:t>
                      </a:r>
                      <a:endParaRPr lang="tr-TR" sz="1800" b="0" kern="1200" dirty="0">
                        <a:solidFill>
                          <a:schemeClr val="bg1"/>
                        </a:solidFill>
                        <a:effectLst/>
                        <a:latin typeface="+mn-lt"/>
                        <a:ea typeface="+mn-ea"/>
                        <a:cs typeface="+mn-cs"/>
                      </a:endParaRPr>
                    </a:p>
                  </a:txBody>
                  <a:tcPr marL="0" marR="0" marT="0" marB="0">
                    <a:solidFill>
                      <a:srgbClr val="FFC000"/>
                    </a:solidFill>
                  </a:tcPr>
                </a:tc>
                <a:tc>
                  <a:txBody>
                    <a:bodyPr/>
                    <a:lstStyle/>
                    <a:p>
                      <a:pPr defTabSz="457207" rtl="0" eaLnBrk="1" latinLnBrk="0" hangingPunct="1">
                        <a:lnSpc>
                          <a:spcPts val="500"/>
                        </a:lnSpc>
                        <a:spcBef>
                          <a:spcPts val="45"/>
                        </a:spcBef>
                        <a:spcAft>
                          <a:spcPts val="0"/>
                        </a:spcAft>
                      </a:pPr>
                      <a:r>
                        <a:rPr lang="en-US" sz="1800" b="0" kern="1200" dirty="0">
                          <a:solidFill>
                            <a:schemeClr val="bg1"/>
                          </a:solidFill>
                          <a:effectLst/>
                          <a:latin typeface="+mn-lt"/>
                          <a:ea typeface="+mn-ea"/>
                          <a:cs typeface="+mn-cs"/>
                        </a:rPr>
                        <a:t> </a:t>
                      </a:r>
                      <a:endParaRPr lang="tr-TR" sz="1800" b="0" kern="1200" dirty="0">
                        <a:solidFill>
                          <a:schemeClr val="bg1"/>
                        </a:solidFill>
                        <a:effectLst/>
                        <a:latin typeface="+mn-lt"/>
                        <a:ea typeface="+mn-ea"/>
                        <a:cs typeface="+mn-cs"/>
                      </a:endParaRPr>
                    </a:p>
                    <a:p>
                      <a:pPr marL="703580" marR="695960" algn="ctr" defTabSz="457207" rtl="0" eaLnBrk="1" latinLnBrk="0" hangingPunct="1">
                        <a:lnSpc>
                          <a:spcPct val="115000"/>
                        </a:lnSpc>
                        <a:spcAft>
                          <a:spcPts val="0"/>
                        </a:spcAft>
                      </a:pPr>
                      <a:r>
                        <a:rPr lang="en-US" sz="1800" b="0" kern="1200" dirty="0">
                          <a:solidFill>
                            <a:schemeClr val="bg1"/>
                          </a:solidFill>
                          <a:effectLst/>
                          <a:latin typeface="+mn-lt"/>
                          <a:ea typeface="+mn-ea"/>
                          <a:cs typeface="+mn-cs"/>
                        </a:rPr>
                        <a:t>20</a:t>
                      </a:r>
                      <a:endParaRPr lang="tr-TR" sz="1800" b="0" kern="1200" dirty="0">
                        <a:solidFill>
                          <a:schemeClr val="bg1"/>
                        </a:solidFill>
                        <a:effectLst/>
                        <a:latin typeface="+mn-lt"/>
                        <a:ea typeface="+mn-ea"/>
                        <a:cs typeface="+mn-cs"/>
                      </a:endParaRPr>
                    </a:p>
                  </a:txBody>
                  <a:tcPr marL="0" marR="0" marT="0" marB="0">
                    <a:solidFill>
                      <a:srgbClr val="FFC000"/>
                    </a:solidFill>
                  </a:tcPr>
                </a:tc>
                <a:tc>
                  <a:txBody>
                    <a:bodyPr/>
                    <a:lstStyle/>
                    <a:p>
                      <a:pPr>
                        <a:lnSpc>
                          <a:spcPts val="500"/>
                        </a:lnSpc>
                        <a:spcBef>
                          <a:spcPts val="45"/>
                        </a:spcBef>
                        <a:spcAft>
                          <a:spcPts val="0"/>
                        </a:spcAft>
                      </a:pPr>
                      <a:r>
                        <a:rPr lang="en-US" sz="1800" dirty="0">
                          <a:effectLst/>
                        </a:rPr>
                        <a:t> </a:t>
                      </a:r>
                      <a:endParaRPr lang="tr-TR" sz="1800" dirty="0">
                        <a:effectLst/>
                      </a:endParaRPr>
                    </a:p>
                    <a:p>
                      <a:pPr marL="351155">
                        <a:lnSpc>
                          <a:spcPct val="115000"/>
                        </a:lnSpc>
                        <a:spcAft>
                          <a:spcPts val="0"/>
                        </a:spcAft>
                      </a:pPr>
                      <a:r>
                        <a:rPr lang="en-US" sz="1800" dirty="0">
                          <a:effectLst/>
                        </a:rPr>
                        <a:t>40 </a:t>
                      </a:r>
                      <a:r>
                        <a:rPr lang="en-US" sz="1800" spc="-5" dirty="0">
                          <a:effectLst/>
                        </a:rPr>
                        <a:t>D</a:t>
                      </a:r>
                      <a:r>
                        <a:rPr lang="en-US" sz="1800" dirty="0">
                          <a:effectLst/>
                        </a:rPr>
                        <a:t>A</a:t>
                      </a:r>
                      <a:r>
                        <a:rPr lang="en-US" sz="1800" spc="5" dirty="0">
                          <a:effectLst/>
                        </a:rPr>
                        <a:t>K</a:t>
                      </a:r>
                      <a:r>
                        <a:rPr lang="en-US" sz="1800" dirty="0">
                          <a:effectLst/>
                        </a:rPr>
                        <a:t>İ</a:t>
                      </a:r>
                      <a:r>
                        <a:rPr lang="en-US" sz="1800" spc="5" dirty="0">
                          <a:effectLst/>
                        </a:rPr>
                        <a:t>K</a:t>
                      </a:r>
                      <a:r>
                        <a:rPr lang="en-US" sz="1800" dirty="0">
                          <a:effectLst/>
                        </a:rPr>
                        <a:t>A</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06623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pPr algn="ctr"/>
            <a:r>
              <a:rPr lang="tr-TR" sz="3200" b="1" dirty="0"/>
              <a:t>8</a:t>
            </a:r>
            <a:r>
              <a:rPr lang="en-US" sz="3200" b="1" dirty="0" smtClean="0"/>
              <a:t>.  </a:t>
            </a:r>
            <a:r>
              <a:rPr lang="en-US" sz="3200" b="1" dirty="0"/>
              <a:t>ORTAK SINAVLARIN UYGULANMASI</a:t>
            </a:r>
            <a:r>
              <a:rPr lang="tr-TR" dirty="0"/>
              <a:t/>
            </a:r>
            <a:br>
              <a:rPr lang="tr-TR" dirty="0"/>
            </a:br>
            <a:endParaRPr lang="tr-TR" dirty="0"/>
          </a:p>
        </p:txBody>
      </p:sp>
      <p:sp>
        <p:nvSpPr>
          <p:cNvPr id="3" name="İçerik Yer Tutucusu 2"/>
          <p:cNvSpPr>
            <a:spLocks noGrp="1"/>
          </p:cNvSpPr>
          <p:nvPr>
            <p:ph idx="1"/>
          </p:nvPr>
        </p:nvSpPr>
        <p:spPr>
          <a:xfrm>
            <a:off x="467544" y="764704"/>
            <a:ext cx="8229600" cy="5760640"/>
          </a:xfrm>
        </p:spPr>
        <p:txBody>
          <a:bodyPr>
            <a:noAutofit/>
          </a:bodyPr>
          <a:lstStyle/>
          <a:p>
            <a:pPr marL="0" indent="0">
              <a:buNone/>
            </a:pPr>
            <a:r>
              <a:rPr lang="en-US" sz="2400" b="1" dirty="0" smtClean="0">
                <a:solidFill>
                  <a:srgbClr val="FFC000"/>
                </a:solidFill>
              </a:rPr>
              <a:t>a</a:t>
            </a:r>
            <a:r>
              <a:rPr lang="en-US" sz="2400" b="1" dirty="0">
                <a:solidFill>
                  <a:srgbClr val="FFC000"/>
                </a:solidFill>
              </a:rPr>
              <a:t>.  </a:t>
            </a:r>
            <a:r>
              <a:rPr lang="en-US" sz="2400" dirty="0"/>
              <a:t>Ortak sınavlar, ülke genelinde olağanüstü haller dışında öğrencilerin öğrenim </a:t>
            </a:r>
            <a:r>
              <a:rPr lang="en-US" sz="2400" dirty="0" smtClean="0"/>
              <a:t>gördükleri</a:t>
            </a:r>
            <a:r>
              <a:rPr lang="en-US" sz="2400" dirty="0"/>
              <a:t> okullarda, </a:t>
            </a:r>
            <a:r>
              <a:rPr lang="en-US" sz="2400" dirty="0" err="1"/>
              <a:t>KKTC’de</a:t>
            </a:r>
            <a:r>
              <a:rPr lang="en-US" sz="2400" dirty="0"/>
              <a:t> ve yurt dışında Bakanlığımıza bağlı okulların bulunduğu sınav yapılması uygun görülen merkezlerde </a:t>
            </a:r>
            <a:r>
              <a:rPr lang="en-US" sz="2400" u="sng" dirty="0">
                <a:solidFill>
                  <a:srgbClr val="FFC000"/>
                </a:solidFill>
              </a:rPr>
              <a:t>Türkiye saatiyle</a:t>
            </a:r>
            <a:r>
              <a:rPr lang="en-US" sz="2400" dirty="0">
                <a:solidFill>
                  <a:srgbClr val="FFC000"/>
                </a:solidFill>
              </a:rPr>
              <a:t> 09.00, 10.10 ve 11.20’de </a:t>
            </a:r>
            <a:r>
              <a:rPr lang="en-US" sz="2400" dirty="0"/>
              <a:t>başlayacak ve  aynı  anda  yapılacaktır.  Ortak  sınavların  yapıldığı  </a:t>
            </a:r>
            <a:r>
              <a:rPr lang="en-US" sz="2400" dirty="0" err="1"/>
              <a:t>günlerde</a:t>
            </a:r>
            <a:r>
              <a:rPr lang="en-US" sz="2400" dirty="0"/>
              <a:t>  sınavların  yapıldığı okullarda ders yapılmayacaktır. Ancak ortak sınavlarda </a:t>
            </a:r>
            <a:r>
              <a:rPr lang="en-US" sz="2400" dirty="0" err="1"/>
              <a:t>görevli</a:t>
            </a:r>
            <a:r>
              <a:rPr lang="en-US" sz="2400" dirty="0"/>
              <a:t> </a:t>
            </a:r>
            <a:r>
              <a:rPr lang="en-US" sz="2400" dirty="0" err="1"/>
              <a:t>olmayan</a:t>
            </a:r>
            <a:r>
              <a:rPr lang="en-US" sz="2400" dirty="0"/>
              <a:t> o okulun </a:t>
            </a:r>
            <a:r>
              <a:rPr lang="en-US" sz="2400" dirty="0" err="1"/>
              <a:t>öğretmenleri</a:t>
            </a:r>
            <a:r>
              <a:rPr lang="en-US" sz="2400" dirty="0"/>
              <a:t> de sınavların yapıldığı gün </a:t>
            </a:r>
            <a:r>
              <a:rPr lang="en-US" sz="2400" dirty="0" err="1"/>
              <a:t>saat</a:t>
            </a:r>
            <a:r>
              <a:rPr lang="en-US" sz="2400" dirty="0"/>
              <a:t> 09.00’da kendi okullarında </a:t>
            </a:r>
            <a:r>
              <a:rPr lang="en-US" sz="2400" dirty="0" err="1"/>
              <a:t>hazır</a:t>
            </a:r>
            <a:r>
              <a:rPr lang="en-US" sz="2400" dirty="0"/>
              <a:t> </a:t>
            </a:r>
            <a:r>
              <a:rPr lang="en-US" sz="2400" dirty="0" err="1"/>
              <a:t>bulunacaklardır</a:t>
            </a:r>
            <a:r>
              <a:rPr lang="en-US" sz="2400" dirty="0"/>
              <a:t>.</a:t>
            </a:r>
            <a:endParaRPr lang="tr-TR" sz="2400" dirty="0"/>
          </a:p>
          <a:p>
            <a:pPr marL="0" indent="0">
              <a:buNone/>
            </a:pPr>
            <a:r>
              <a:rPr lang="en-US" sz="2400" b="1" dirty="0" smtClean="0">
                <a:solidFill>
                  <a:srgbClr val="FFC000"/>
                </a:solidFill>
              </a:rPr>
              <a:t>b</a:t>
            </a:r>
            <a:r>
              <a:rPr lang="en-US" sz="2400" b="1" dirty="0">
                <a:solidFill>
                  <a:srgbClr val="FFC000"/>
                </a:solidFill>
              </a:rPr>
              <a:t>.  </a:t>
            </a:r>
            <a:r>
              <a:rPr lang="en-US" sz="2400" dirty="0"/>
              <a:t>Ortak sınavlar, birinci günde üç ders yazılısı tek oturum, ikinci günde üç ders yazılısı tek oturum olmak üzere iki oturum halinde </a:t>
            </a:r>
            <a:r>
              <a:rPr lang="en-US" sz="2400" dirty="0" err="1"/>
              <a:t>uygulanacaktır</a:t>
            </a:r>
            <a:r>
              <a:rPr lang="en-US" sz="2400" dirty="0"/>
              <a:t>.</a:t>
            </a:r>
            <a:endParaRPr lang="tr-TR" sz="2400" dirty="0"/>
          </a:p>
          <a:p>
            <a:pPr marL="0" indent="0">
              <a:buNone/>
            </a:pPr>
            <a:endParaRPr lang="tr-TR" sz="2400" b="1" dirty="0" smtClean="0"/>
          </a:p>
          <a:p>
            <a:pPr marL="0" indent="0">
              <a:buNone/>
            </a:pPr>
            <a:endParaRPr lang="tr-TR" sz="2400" b="1" dirty="0" smtClean="0"/>
          </a:p>
          <a:p>
            <a:pPr marL="0" indent="0">
              <a:buNone/>
            </a:pPr>
            <a:r>
              <a:rPr lang="en-US" sz="2400" dirty="0"/>
              <a:t/>
            </a:r>
            <a:br>
              <a:rPr lang="en-US" sz="2400" dirty="0"/>
            </a:b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0927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836712"/>
            <a:ext cx="7488832" cy="5112568"/>
          </a:xfrm>
        </p:spPr>
        <p:txBody>
          <a:bodyPr>
            <a:normAutofit lnSpcReduction="10000"/>
          </a:bodyPr>
          <a:lstStyle/>
          <a:p>
            <a:pPr marL="0" indent="0">
              <a:buNone/>
            </a:pPr>
            <a:r>
              <a:rPr lang="en-US" sz="2400" b="1" dirty="0" smtClean="0">
                <a:solidFill>
                  <a:srgbClr val="FFC000"/>
                </a:solidFill>
              </a:rPr>
              <a:t>c.</a:t>
            </a:r>
            <a:r>
              <a:rPr lang="en-US" sz="2400" b="1" dirty="0" smtClean="0"/>
              <a:t>  </a:t>
            </a:r>
            <a:r>
              <a:rPr lang="en-US" sz="2400" dirty="0" smtClean="0"/>
              <a:t>Sınavlarda her oturum ayrı </a:t>
            </a:r>
            <a:r>
              <a:rPr lang="en-US" sz="2400" dirty="0" err="1" smtClean="0"/>
              <a:t>ayrı</a:t>
            </a:r>
            <a:r>
              <a:rPr lang="en-US" sz="2400" dirty="0" smtClean="0"/>
              <a:t> yapılacak üç ders </a:t>
            </a:r>
            <a:r>
              <a:rPr lang="en-US" sz="2400" dirty="0" err="1" smtClean="0"/>
              <a:t>yazılısını</a:t>
            </a:r>
            <a:r>
              <a:rPr lang="en-US" sz="2400" dirty="0" smtClean="0"/>
              <a:t> </a:t>
            </a:r>
            <a:r>
              <a:rPr lang="en-US" sz="2400" dirty="0" err="1" smtClean="0"/>
              <a:t>içerecek</a:t>
            </a:r>
            <a:r>
              <a:rPr lang="en-US" sz="2400" dirty="0" smtClean="0"/>
              <a:t>, her bir ders yazılısı için çoktan seçmeli 20 soru sorulacak ve her bir ders yazılısının süresi 40 dakika olacaktır.</a:t>
            </a:r>
            <a:endParaRPr lang="tr-TR" sz="2400" dirty="0" smtClean="0"/>
          </a:p>
          <a:p>
            <a:pPr marL="0" indent="0">
              <a:buNone/>
            </a:pPr>
            <a:endParaRPr lang="tr-TR" sz="2400" b="1" dirty="0" smtClean="0"/>
          </a:p>
          <a:p>
            <a:pPr marL="0" indent="0">
              <a:buNone/>
            </a:pPr>
            <a:r>
              <a:rPr lang="tr-TR" sz="2400" b="1" dirty="0">
                <a:solidFill>
                  <a:srgbClr val="FFC000"/>
                </a:solidFill>
              </a:rPr>
              <a:t>d</a:t>
            </a:r>
            <a:r>
              <a:rPr lang="en-US" sz="2400" b="1" dirty="0" smtClean="0">
                <a:solidFill>
                  <a:srgbClr val="FFC000"/>
                </a:solidFill>
              </a:rPr>
              <a:t>. </a:t>
            </a:r>
            <a:r>
              <a:rPr lang="en-US" sz="2400" dirty="0" smtClean="0"/>
              <a:t>Öğrenciler, </a:t>
            </a:r>
            <a:r>
              <a:rPr lang="en-US" sz="2400" dirty="0" err="1" smtClean="0"/>
              <a:t>bilgisayar</a:t>
            </a:r>
            <a:r>
              <a:rPr lang="en-US" sz="2400" dirty="0" smtClean="0"/>
              <a:t> </a:t>
            </a:r>
            <a:r>
              <a:rPr lang="en-US" sz="2400" dirty="0" err="1" smtClean="0"/>
              <a:t>özelliği</a:t>
            </a:r>
            <a:r>
              <a:rPr lang="en-US" sz="2400" dirty="0" smtClean="0"/>
              <a:t> </a:t>
            </a:r>
            <a:r>
              <a:rPr lang="en-US" sz="2400" dirty="0" err="1" smtClean="0"/>
              <a:t>bulunan</a:t>
            </a:r>
            <a:r>
              <a:rPr lang="en-US" sz="2400" dirty="0" smtClean="0"/>
              <a:t> her </a:t>
            </a:r>
            <a:r>
              <a:rPr lang="en-US" sz="2400" dirty="0" err="1" smtClean="0"/>
              <a:t>türlü</a:t>
            </a:r>
            <a:r>
              <a:rPr lang="en-US" sz="2400" dirty="0" smtClean="0"/>
              <a:t> </a:t>
            </a:r>
            <a:r>
              <a:rPr lang="en-US" sz="2400" dirty="0" err="1" smtClean="0"/>
              <a:t>cihazlar</a:t>
            </a:r>
            <a:r>
              <a:rPr lang="en-US" sz="2400" dirty="0" smtClean="0"/>
              <a:t> ve </a:t>
            </a:r>
            <a:r>
              <a:rPr lang="en-US" sz="2400" dirty="0" err="1" smtClean="0"/>
              <a:t>saat</a:t>
            </a:r>
            <a:r>
              <a:rPr lang="en-US" sz="2400" dirty="0" smtClean="0"/>
              <a:t> </a:t>
            </a:r>
            <a:r>
              <a:rPr lang="en-US" sz="2400" dirty="0" err="1" smtClean="0"/>
              <a:t>fonksiyonu</a:t>
            </a:r>
            <a:r>
              <a:rPr lang="en-US" sz="2400" dirty="0" smtClean="0"/>
              <a:t> dışında </a:t>
            </a:r>
            <a:r>
              <a:rPr lang="en-US" sz="2400" dirty="0" err="1" smtClean="0"/>
              <a:t>özellikleri</a:t>
            </a:r>
            <a:r>
              <a:rPr lang="en-US" sz="2400" dirty="0" smtClean="0"/>
              <a:t> </a:t>
            </a:r>
            <a:r>
              <a:rPr lang="en-US" sz="2400" dirty="0" err="1" smtClean="0"/>
              <a:t>bulunan</a:t>
            </a:r>
            <a:r>
              <a:rPr lang="en-US" sz="2400" dirty="0" smtClean="0"/>
              <a:t> </a:t>
            </a:r>
            <a:r>
              <a:rPr lang="en-US" sz="2400" dirty="0" err="1" smtClean="0"/>
              <a:t>saatler</a:t>
            </a:r>
            <a:r>
              <a:rPr lang="en-US" sz="2400" dirty="0" smtClean="0"/>
              <a:t> ile </a:t>
            </a:r>
            <a:r>
              <a:rPr lang="en-US" sz="2400" dirty="0" err="1" smtClean="0"/>
              <a:t>sözlük</a:t>
            </a:r>
            <a:r>
              <a:rPr lang="en-US" sz="2400" dirty="0" smtClean="0"/>
              <a:t>, </a:t>
            </a:r>
            <a:r>
              <a:rPr lang="en-US" sz="2400" dirty="0" err="1" smtClean="0"/>
              <a:t>hesap</a:t>
            </a:r>
            <a:r>
              <a:rPr lang="en-US" sz="2400" dirty="0" smtClean="0"/>
              <a:t> </a:t>
            </a:r>
            <a:r>
              <a:rPr lang="en-US" sz="2400" dirty="0" err="1" smtClean="0"/>
              <a:t>cetveli</a:t>
            </a:r>
            <a:r>
              <a:rPr lang="en-US" sz="2400" dirty="0" smtClean="0"/>
              <a:t>, </a:t>
            </a:r>
            <a:r>
              <a:rPr lang="en-US" sz="2400" dirty="0" err="1" smtClean="0"/>
              <a:t>hesap</a:t>
            </a:r>
            <a:r>
              <a:rPr lang="en-US" sz="2400" dirty="0" smtClean="0"/>
              <a:t> </a:t>
            </a:r>
            <a:r>
              <a:rPr lang="en-US" sz="2400" dirty="0" err="1" smtClean="0"/>
              <a:t>makinesi</a:t>
            </a:r>
            <a:r>
              <a:rPr lang="en-US" sz="2400" dirty="0" smtClean="0"/>
              <a:t>, </a:t>
            </a:r>
            <a:r>
              <a:rPr lang="en-US" sz="2400" dirty="0" err="1" smtClean="0"/>
              <a:t>çağrı</a:t>
            </a:r>
            <a:r>
              <a:rPr lang="en-US" sz="2400" dirty="0" smtClean="0"/>
              <a:t> </a:t>
            </a:r>
            <a:r>
              <a:rPr lang="en-US" sz="2400" dirty="0" err="1" smtClean="0"/>
              <a:t>cihazı</a:t>
            </a:r>
            <a:r>
              <a:rPr lang="en-US" sz="2400" dirty="0" smtClean="0"/>
              <a:t>, cep </a:t>
            </a:r>
            <a:r>
              <a:rPr lang="en-US" sz="2400" dirty="0" err="1" smtClean="0"/>
              <a:t>telefonu</a:t>
            </a:r>
            <a:r>
              <a:rPr lang="en-US" sz="2400" dirty="0" smtClean="0"/>
              <a:t>, </a:t>
            </a:r>
            <a:r>
              <a:rPr lang="en-US" sz="2400" dirty="0" err="1" smtClean="0"/>
              <a:t>telsiz</a:t>
            </a:r>
            <a:r>
              <a:rPr lang="en-US" sz="2400" dirty="0" smtClean="0"/>
              <a:t> veya </a:t>
            </a:r>
            <a:r>
              <a:rPr lang="en-US" sz="2400" dirty="0" err="1" smtClean="0"/>
              <a:t>radyo</a:t>
            </a:r>
            <a:r>
              <a:rPr lang="en-US" sz="2400" dirty="0" smtClean="0"/>
              <a:t> </a:t>
            </a:r>
            <a:r>
              <a:rPr lang="en-US" sz="2400" dirty="0" err="1" smtClean="0"/>
              <a:t>gibi</a:t>
            </a:r>
            <a:r>
              <a:rPr lang="en-US" sz="2400" dirty="0" smtClean="0"/>
              <a:t> </a:t>
            </a:r>
            <a:r>
              <a:rPr lang="en-US" sz="2400" dirty="0" err="1" smtClean="0"/>
              <a:t>iletişim</a:t>
            </a:r>
            <a:r>
              <a:rPr lang="en-US" sz="2400" dirty="0" smtClean="0"/>
              <a:t> </a:t>
            </a:r>
            <a:r>
              <a:rPr lang="en-US" sz="2400" dirty="0" err="1" smtClean="0"/>
              <a:t>araçları</a:t>
            </a:r>
            <a:r>
              <a:rPr lang="en-US" sz="2400" dirty="0" smtClean="0"/>
              <a:t> ile sınava </a:t>
            </a:r>
            <a:r>
              <a:rPr lang="en-US" sz="2400" dirty="0" err="1" smtClean="0"/>
              <a:t>alınmayacaklardır</a:t>
            </a:r>
            <a:r>
              <a:rPr lang="en-US" sz="2400" dirty="0" smtClean="0"/>
              <a:t>. </a:t>
            </a:r>
            <a:r>
              <a:rPr lang="en-US" sz="2400" dirty="0" err="1" smtClean="0"/>
              <a:t>Bunları</a:t>
            </a:r>
            <a:r>
              <a:rPr lang="en-US" sz="2400" dirty="0" smtClean="0"/>
              <a:t> </a:t>
            </a:r>
            <a:r>
              <a:rPr lang="en-US" sz="2400" dirty="0" err="1" smtClean="0"/>
              <a:t>bulundurduğu</a:t>
            </a:r>
            <a:r>
              <a:rPr lang="en-US" sz="2400" dirty="0" smtClean="0"/>
              <a:t> </a:t>
            </a:r>
            <a:r>
              <a:rPr lang="en-US" sz="2400" dirty="0" err="1" smtClean="0"/>
              <a:t>tespit</a:t>
            </a:r>
            <a:r>
              <a:rPr lang="en-US" sz="2400" dirty="0" smtClean="0"/>
              <a:t> edilen öğrencinin sınavı, sınav </a:t>
            </a:r>
            <a:r>
              <a:rPr lang="en-US" sz="2400" dirty="0" err="1" smtClean="0"/>
              <a:t>kurallarının</a:t>
            </a:r>
            <a:r>
              <a:rPr lang="en-US" sz="2400" dirty="0" smtClean="0"/>
              <a:t> </a:t>
            </a:r>
            <a:r>
              <a:rPr lang="en-US" sz="2400" dirty="0" err="1" smtClean="0"/>
              <a:t>ihlali</a:t>
            </a:r>
            <a:r>
              <a:rPr lang="en-US" sz="2400" dirty="0" smtClean="0"/>
              <a:t> </a:t>
            </a:r>
            <a:r>
              <a:rPr lang="en-US" sz="2400" dirty="0" err="1" smtClean="0"/>
              <a:t>gerekçesiyle</a:t>
            </a:r>
            <a:r>
              <a:rPr lang="en-US" sz="2400" dirty="0" smtClean="0"/>
              <a:t> sınav </a:t>
            </a:r>
            <a:r>
              <a:rPr lang="en-US" sz="2400" dirty="0" err="1" smtClean="0"/>
              <a:t>salonundaki</a:t>
            </a:r>
            <a:r>
              <a:rPr lang="en-US" sz="2400" dirty="0" smtClean="0"/>
              <a:t> </a:t>
            </a:r>
            <a:r>
              <a:rPr lang="en-US" sz="2400" dirty="0" err="1" smtClean="0"/>
              <a:t>görevlilerce</a:t>
            </a:r>
            <a:r>
              <a:rPr lang="en-US" sz="2400" dirty="0" smtClean="0"/>
              <a:t> </a:t>
            </a:r>
            <a:r>
              <a:rPr lang="en-US" sz="2400" dirty="0" err="1" smtClean="0"/>
              <a:t>hazırlanan</a:t>
            </a:r>
            <a:r>
              <a:rPr lang="en-US" sz="2400" dirty="0" smtClean="0"/>
              <a:t> </a:t>
            </a:r>
            <a:r>
              <a:rPr lang="en-US" sz="2400" dirty="0" err="1" smtClean="0"/>
              <a:t>tutanakla</a:t>
            </a:r>
            <a:r>
              <a:rPr lang="en-US" sz="2400" dirty="0" smtClean="0"/>
              <a:t> </a:t>
            </a:r>
            <a:r>
              <a:rPr lang="en-US" sz="2400" dirty="0" err="1" smtClean="0"/>
              <a:t>geçersiz</a:t>
            </a:r>
            <a:r>
              <a:rPr lang="en-US" sz="2400" dirty="0" smtClean="0"/>
              <a:t> </a:t>
            </a:r>
            <a:r>
              <a:rPr lang="en-US" sz="2400" dirty="0" err="1" smtClean="0"/>
              <a:t>sayılacaktır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664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229600" cy="6192688"/>
          </a:xfrm>
        </p:spPr>
        <p:txBody>
          <a:bodyPr>
            <a:noAutofit/>
          </a:bodyPr>
          <a:lstStyle/>
          <a:p>
            <a:pPr marL="0" indent="0">
              <a:buNone/>
            </a:pPr>
            <a:r>
              <a:rPr lang="tr-TR" sz="2200" b="1" dirty="0">
                <a:solidFill>
                  <a:srgbClr val="FFC000"/>
                </a:solidFill>
              </a:rPr>
              <a:t>e</a:t>
            </a:r>
            <a:r>
              <a:rPr lang="en-US" sz="2200" b="1" dirty="0" smtClean="0">
                <a:solidFill>
                  <a:srgbClr val="FFC000"/>
                </a:solidFill>
              </a:rPr>
              <a:t>.  </a:t>
            </a:r>
            <a:r>
              <a:rPr lang="en-US" sz="2200" dirty="0" smtClean="0"/>
              <a:t>Sınav </a:t>
            </a:r>
            <a:r>
              <a:rPr lang="en-US" sz="2200" dirty="0" err="1" smtClean="0"/>
              <a:t>görevlileri</a:t>
            </a:r>
            <a:r>
              <a:rPr lang="en-US" sz="2200" dirty="0" smtClean="0"/>
              <a:t>, </a:t>
            </a:r>
            <a:r>
              <a:rPr lang="en-US" sz="2200" dirty="0" err="1" smtClean="0"/>
              <a:t>dağıtılan</a:t>
            </a:r>
            <a:r>
              <a:rPr lang="en-US" sz="2200" dirty="0" smtClean="0"/>
              <a:t> sınav </a:t>
            </a:r>
            <a:r>
              <a:rPr lang="en-US" sz="2200" dirty="0" err="1" smtClean="0"/>
              <a:t>evrakında</a:t>
            </a:r>
            <a:r>
              <a:rPr lang="en-US" sz="2200" dirty="0" smtClean="0"/>
              <a:t> yer alan </a:t>
            </a:r>
            <a:r>
              <a:rPr lang="en-US" sz="2200" dirty="0" err="1" smtClean="0"/>
              <a:t>bilgilerin</a:t>
            </a:r>
            <a:r>
              <a:rPr lang="en-US" sz="2200" dirty="0" smtClean="0"/>
              <a:t> öğrenciye ait olup </a:t>
            </a:r>
            <a:r>
              <a:rPr lang="en-US" sz="2200" dirty="0" err="1" smtClean="0"/>
              <a:t>olmadığını</a:t>
            </a:r>
            <a:r>
              <a:rPr lang="en-US" sz="2200" dirty="0" smtClean="0"/>
              <a:t> kontrol </a:t>
            </a:r>
            <a:r>
              <a:rPr lang="en-US" sz="2200" dirty="0" err="1" smtClean="0"/>
              <a:t>edecektir</a:t>
            </a:r>
            <a:r>
              <a:rPr lang="en-US" sz="2200" dirty="0" smtClean="0"/>
              <a:t>. Öğrenciler sınav </a:t>
            </a:r>
            <a:r>
              <a:rPr lang="en-US" sz="2200" dirty="0" err="1" smtClean="0"/>
              <a:t>öncesinde</a:t>
            </a:r>
            <a:r>
              <a:rPr lang="en-US" sz="2200" dirty="0" smtClean="0"/>
              <a:t> soru </a:t>
            </a:r>
            <a:r>
              <a:rPr lang="en-US" sz="2200" dirty="0" err="1" smtClean="0"/>
              <a:t>kitapçıklarını</a:t>
            </a:r>
            <a:r>
              <a:rPr lang="en-US" sz="2200" dirty="0" smtClean="0"/>
              <a:t> kontrol </a:t>
            </a:r>
            <a:r>
              <a:rPr lang="en-US" sz="2200" dirty="0" err="1" smtClean="0"/>
              <a:t>ederek</a:t>
            </a:r>
            <a:r>
              <a:rPr lang="en-US" sz="2200" dirty="0" smtClean="0"/>
              <a:t> </a:t>
            </a:r>
            <a:r>
              <a:rPr lang="en-US" sz="2200" dirty="0" err="1" smtClean="0"/>
              <a:t>eksik</a:t>
            </a:r>
            <a:r>
              <a:rPr lang="en-US" sz="2200" dirty="0" smtClean="0"/>
              <a:t> </a:t>
            </a:r>
            <a:r>
              <a:rPr lang="en-US" sz="2200" dirty="0" err="1" smtClean="0"/>
              <a:t>sayfa</a:t>
            </a:r>
            <a:r>
              <a:rPr lang="en-US" sz="2200" dirty="0" smtClean="0"/>
              <a:t> veya </a:t>
            </a:r>
            <a:r>
              <a:rPr lang="en-US" sz="2200" dirty="0" err="1" smtClean="0"/>
              <a:t>baskı</a:t>
            </a:r>
            <a:r>
              <a:rPr lang="en-US" sz="2200" dirty="0" smtClean="0"/>
              <a:t> </a:t>
            </a:r>
            <a:r>
              <a:rPr lang="en-US" sz="2200" dirty="0" err="1" smtClean="0"/>
              <a:t>hatası</a:t>
            </a:r>
            <a:r>
              <a:rPr lang="en-US" sz="2200" dirty="0" smtClean="0"/>
              <a:t> </a:t>
            </a:r>
            <a:r>
              <a:rPr lang="en-US" sz="2200" dirty="0" err="1" smtClean="0"/>
              <a:t>tespit</a:t>
            </a:r>
            <a:r>
              <a:rPr lang="en-US" sz="2200" dirty="0" smtClean="0"/>
              <a:t> </a:t>
            </a:r>
            <a:r>
              <a:rPr lang="en-US" sz="2200" dirty="0" err="1" smtClean="0"/>
              <a:t>ederse</a:t>
            </a:r>
            <a:r>
              <a:rPr lang="en-US" sz="2200" dirty="0" smtClean="0"/>
              <a:t> </a:t>
            </a:r>
            <a:r>
              <a:rPr lang="en-US" sz="2200" dirty="0" err="1" smtClean="0"/>
              <a:t>kitapçığın</a:t>
            </a:r>
            <a:r>
              <a:rPr lang="en-US" sz="2200" dirty="0" smtClean="0"/>
              <a:t> </a:t>
            </a:r>
            <a:r>
              <a:rPr lang="en-US" sz="2200" dirty="0" err="1" smtClean="0"/>
              <a:t>değiştirilmesini</a:t>
            </a:r>
            <a:r>
              <a:rPr lang="en-US" sz="2200" dirty="0" smtClean="0"/>
              <a:t> </a:t>
            </a:r>
            <a:r>
              <a:rPr lang="en-US" sz="2200" dirty="0" err="1" smtClean="0"/>
              <a:t>isteyecektir</a:t>
            </a:r>
            <a:r>
              <a:rPr lang="en-US" sz="2200" dirty="0" smtClean="0"/>
              <a:t>.</a:t>
            </a:r>
            <a:endParaRPr lang="tr-TR" sz="2200" dirty="0" smtClean="0"/>
          </a:p>
          <a:p>
            <a:pPr marL="0" indent="0">
              <a:buNone/>
            </a:pPr>
            <a:r>
              <a:rPr lang="tr-TR" sz="2200" b="1" dirty="0">
                <a:solidFill>
                  <a:srgbClr val="FFC000"/>
                </a:solidFill>
              </a:rPr>
              <a:t>f</a:t>
            </a:r>
            <a:r>
              <a:rPr lang="en-US" sz="2200" b="1" dirty="0" smtClean="0">
                <a:solidFill>
                  <a:srgbClr val="FFC000"/>
                </a:solidFill>
              </a:rPr>
              <a:t>.  </a:t>
            </a:r>
            <a:r>
              <a:rPr lang="en-US" sz="2200" dirty="0" smtClean="0"/>
              <a:t>Her bir ders yazılısı </a:t>
            </a:r>
            <a:r>
              <a:rPr lang="en-US" sz="2200" dirty="0" err="1" smtClean="0"/>
              <a:t>başladıktan</a:t>
            </a:r>
            <a:r>
              <a:rPr lang="en-US" sz="2200" dirty="0" smtClean="0"/>
              <a:t> sonra ilk </a:t>
            </a:r>
            <a:r>
              <a:rPr lang="en-US" sz="2200" dirty="0" smtClean="0">
                <a:solidFill>
                  <a:srgbClr val="FFC000"/>
                </a:solidFill>
              </a:rPr>
              <a:t>15 (</a:t>
            </a:r>
            <a:r>
              <a:rPr lang="en-US" sz="2200" dirty="0" err="1" smtClean="0">
                <a:solidFill>
                  <a:srgbClr val="FFC000"/>
                </a:solidFill>
              </a:rPr>
              <a:t>onbeş</a:t>
            </a:r>
            <a:r>
              <a:rPr lang="en-US" sz="2200" dirty="0" smtClean="0">
                <a:solidFill>
                  <a:srgbClr val="FFC000"/>
                </a:solidFill>
              </a:rPr>
              <a:t>) </a:t>
            </a:r>
            <a:r>
              <a:rPr lang="en-US" sz="2200" dirty="0" smtClean="0"/>
              <a:t>dakika içerisinde </a:t>
            </a:r>
            <a:r>
              <a:rPr lang="en-US" sz="2200" dirty="0" err="1" smtClean="0"/>
              <a:t>gelen</a:t>
            </a:r>
            <a:r>
              <a:rPr lang="en-US" sz="2200" dirty="0" smtClean="0"/>
              <a:t> öğrenciler sınava alınacaktır. Geç </a:t>
            </a:r>
            <a:r>
              <a:rPr lang="en-US" sz="2200" dirty="0" err="1" smtClean="0"/>
              <a:t>gelen</a:t>
            </a:r>
            <a:r>
              <a:rPr lang="en-US" sz="2200" dirty="0" smtClean="0"/>
              <a:t> öğrencilere ek süre verilmeyecektir.</a:t>
            </a:r>
            <a:endParaRPr lang="tr-TR" sz="2200" dirty="0" smtClean="0"/>
          </a:p>
          <a:p>
            <a:pPr marL="0" indent="0">
              <a:buNone/>
            </a:pPr>
            <a:r>
              <a:rPr lang="tr-TR" sz="2200" dirty="0" smtClean="0"/>
              <a:t>    </a:t>
            </a:r>
            <a:r>
              <a:rPr lang="en-US" sz="2200" dirty="0" smtClean="0"/>
              <a:t>Her   bir   ders  yazılısı  </a:t>
            </a:r>
            <a:r>
              <a:rPr lang="en-US" sz="2200" dirty="0" err="1" smtClean="0"/>
              <a:t>başladıktan</a:t>
            </a:r>
            <a:r>
              <a:rPr lang="en-US" sz="2200" dirty="0" smtClean="0"/>
              <a:t>  sonra   ilk   </a:t>
            </a:r>
            <a:r>
              <a:rPr lang="en-US" sz="2200" dirty="0" smtClean="0">
                <a:solidFill>
                  <a:srgbClr val="FFC000"/>
                </a:solidFill>
              </a:rPr>
              <a:t>20   (</a:t>
            </a:r>
            <a:r>
              <a:rPr lang="en-US" sz="2200" dirty="0" err="1" smtClean="0">
                <a:solidFill>
                  <a:srgbClr val="FFC000"/>
                </a:solidFill>
              </a:rPr>
              <a:t>yirmi</a:t>
            </a:r>
            <a:r>
              <a:rPr lang="en-US" sz="2200" dirty="0" smtClean="0">
                <a:solidFill>
                  <a:srgbClr val="FFC000"/>
                </a:solidFill>
              </a:rPr>
              <a:t>)  </a:t>
            </a:r>
            <a:r>
              <a:rPr lang="en-US" sz="2200" dirty="0" smtClean="0"/>
              <a:t>dakika  </a:t>
            </a:r>
            <a:r>
              <a:rPr lang="en-US" sz="2200" dirty="0" err="1" smtClean="0"/>
              <a:t>süresince</a:t>
            </a:r>
            <a:r>
              <a:rPr lang="en-US" sz="2200" dirty="0" smtClean="0"/>
              <a:t>   öğrenciler </a:t>
            </a:r>
            <a:r>
              <a:rPr lang="en-US" sz="2200" dirty="0" err="1" smtClean="0"/>
              <a:t>sınıflarından</a:t>
            </a:r>
            <a:r>
              <a:rPr lang="en-US" sz="2200" dirty="0" smtClean="0"/>
              <a:t> </a:t>
            </a:r>
            <a:r>
              <a:rPr lang="en-US" sz="2200" dirty="0" err="1" smtClean="0"/>
              <a:t>çıkmayacak</a:t>
            </a:r>
            <a:r>
              <a:rPr lang="en-US" sz="2200" dirty="0" smtClean="0"/>
              <a:t>, ilk 20 (</a:t>
            </a:r>
            <a:r>
              <a:rPr lang="en-US" sz="2200" dirty="0" err="1" smtClean="0"/>
              <a:t>yirmi</a:t>
            </a:r>
            <a:r>
              <a:rPr lang="en-US" sz="2200" dirty="0" smtClean="0"/>
              <a:t>) dakika tamamlandıktan sonra </a:t>
            </a:r>
            <a:r>
              <a:rPr lang="en-US" sz="2200" dirty="0" err="1" smtClean="0"/>
              <a:t>sınavını</a:t>
            </a:r>
            <a:r>
              <a:rPr lang="en-US" sz="2200" dirty="0" smtClean="0"/>
              <a:t> </a:t>
            </a:r>
            <a:r>
              <a:rPr lang="en-US" sz="2200" dirty="0" err="1" smtClean="0"/>
              <a:t>tamamlayan</a:t>
            </a:r>
            <a:r>
              <a:rPr lang="en-US" sz="2200" dirty="0" smtClean="0"/>
              <a:t> öğrenci </a:t>
            </a:r>
            <a:r>
              <a:rPr lang="en-US" sz="2200" dirty="0" err="1" smtClean="0"/>
              <a:t>sınıftan</a:t>
            </a:r>
            <a:r>
              <a:rPr lang="en-US" sz="2200" dirty="0" smtClean="0"/>
              <a:t> </a:t>
            </a:r>
            <a:r>
              <a:rPr lang="en-US" sz="2200" dirty="0" err="1" smtClean="0"/>
              <a:t>çıkabilecektir</a:t>
            </a:r>
            <a:r>
              <a:rPr lang="en-US" sz="2200" dirty="0" smtClean="0"/>
              <a:t>.</a:t>
            </a:r>
            <a:endParaRPr lang="tr-TR" sz="2200" dirty="0" smtClean="0"/>
          </a:p>
          <a:p>
            <a:pPr marL="0" indent="0">
              <a:buNone/>
            </a:pPr>
            <a:r>
              <a:rPr lang="tr-TR" sz="2200" dirty="0" smtClean="0"/>
              <a:t>   </a:t>
            </a:r>
            <a:r>
              <a:rPr lang="en-US" sz="2200" dirty="0" smtClean="0"/>
              <a:t>Her derse ait sınav </a:t>
            </a:r>
            <a:r>
              <a:rPr lang="en-US" sz="2200" dirty="0" err="1" smtClean="0"/>
              <a:t>süresinin</a:t>
            </a:r>
            <a:r>
              <a:rPr lang="en-US" sz="2200" dirty="0" smtClean="0"/>
              <a:t> </a:t>
            </a:r>
            <a:r>
              <a:rPr lang="en-US" sz="2200" dirty="0" err="1" smtClean="0"/>
              <a:t>tamamlanmasına</a:t>
            </a:r>
            <a:r>
              <a:rPr lang="en-US" sz="2200" dirty="0" smtClean="0"/>
              <a:t> </a:t>
            </a:r>
            <a:r>
              <a:rPr lang="en-US" sz="2200" dirty="0" smtClean="0">
                <a:solidFill>
                  <a:srgbClr val="FFC000"/>
                </a:solidFill>
              </a:rPr>
              <a:t>5 (beş) </a:t>
            </a:r>
            <a:r>
              <a:rPr lang="en-US" sz="2200" dirty="0" smtClean="0"/>
              <a:t>dakika kala öğrenciler </a:t>
            </a:r>
            <a:r>
              <a:rPr lang="en-US" sz="2200" dirty="0" err="1" smtClean="0"/>
              <a:t>sınıftan</a:t>
            </a:r>
            <a:r>
              <a:rPr lang="en-US" sz="2200" dirty="0" smtClean="0"/>
              <a:t> </a:t>
            </a:r>
            <a:r>
              <a:rPr lang="en-US" sz="2200" dirty="0" err="1" smtClean="0"/>
              <a:t>çıkarılmayacaktır</a:t>
            </a:r>
            <a:r>
              <a:rPr lang="en-US" sz="2200" dirty="0" smtClean="0"/>
              <a:t>. Her ders sınavı </a:t>
            </a:r>
            <a:r>
              <a:rPr lang="en-US" sz="2200" dirty="0" err="1" smtClean="0"/>
              <a:t>tamamlanana</a:t>
            </a:r>
            <a:r>
              <a:rPr lang="en-US" sz="2200" dirty="0" smtClean="0"/>
              <a:t> kadar özel eğitim tedbiri olan öğrenciler hariç sınıfta en </a:t>
            </a:r>
            <a:r>
              <a:rPr lang="en-US" sz="2200" dirty="0" err="1" smtClean="0"/>
              <a:t>az</a:t>
            </a:r>
            <a:r>
              <a:rPr lang="en-US" sz="2200" dirty="0" smtClean="0"/>
              <a:t> iki öğrencinin </a:t>
            </a:r>
            <a:r>
              <a:rPr lang="en-US" sz="2200" dirty="0" err="1" smtClean="0"/>
              <a:t>kalmasına</a:t>
            </a:r>
            <a:r>
              <a:rPr lang="en-US" sz="2200" dirty="0" smtClean="0"/>
              <a:t> </a:t>
            </a:r>
            <a:r>
              <a:rPr lang="en-US" sz="2200" dirty="0" err="1" smtClean="0"/>
              <a:t>dikkat</a:t>
            </a:r>
            <a:r>
              <a:rPr lang="en-US" sz="2200" dirty="0" smtClean="0"/>
              <a:t> edilecektir.</a:t>
            </a:r>
            <a:endParaRPr lang="tr-TR" sz="2200" dirty="0" smtClean="0"/>
          </a:p>
          <a:p>
            <a:endParaRPr lang="tr-TR" sz="22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445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6632"/>
            <a:ext cx="8280920" cy="5688632"/>
          </a:xfrm>
        </p:spPr>
        <p:txBody>
          <a:bodyPr>
            <a:no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sz="2400" b="1" dirty="0">
                <a:solidFill>
                  <a:srgbClr val="FFC000"/>
                </a:solidFill>
              </a:rPr>
              <a:t>g</a:t>
            </a:r>
            <a:r>
              <a:rPr lang="en-US" sz="2400" b="1" dirty="0" smtClean="0">
                <a:solidFill>
                  <a:srgbClr val="FFC000"/>
                </a:solidFill>
              </a:rPr>
              <a:t>. </a:t>
            </a:r>
            <a:r>
              <a:rPr lang="en-US" sz="2400" dirty="0" smtClean="0"/>
              <a:t>Öğrenci</a:t>
            </a:r>
            <a:r>
              <a:rPr lang="en-US" sz="2400" dirty="0"/>
              <a:t>,  cevap kâğıdı  </a:t>
            </a:r>
            <a:r>
              <a:rPr lang="en-US" sz="2400" dirty="0" err="1"/>
              <a:t>üzerindeki</a:t>
            </a:r>
            <a:r>
              <a:rPr lang="en-US" sz="2400" dirty="0"/>
              <a:t>  kitapçık  türü  ve  cevap  bilgileri  </a:t>
            </a:r>
            <a:r>
              <a:rPr lang="en-US" sz="2400" dirty="0" err="1"/>
              <a:t>işaretlemelerini</a:t>
            </a:r>
            <a:r>
              <a:rPr lang="en-US" sz="2400" dirty="0"/>
              <a:t>  </a:t>
            </a:r>
            <a:r>
              <a:rPr lang="en-US" sz="2400" dirty="0" err="1" smtClean="0"/>
              <a:t>siyah</a:t>
            </a:r>
            <a:r>
              <a:rPr lang="tr-TR" sz="2400" dirty="0" smtClean="0"/>
              <a:t> </a:t>
            </a:r>
            <a:r>
              <a:rPr lang="en-US" sz="2400" dirty="0" err="1" smtClean="0"/>
              <a:t>yumuşak</a:t>
            </a:r>
            <a:r>
              <a:rPr lang="en-US" sz="2400" dirty="0" smtClean="0"/>
              <a:t> </a:t>
            </a:r>
            <a:r>
              <a:rPr lang="en-US" sz="2400" dirty="0" err="1"/>
              <a:t>uçlu</a:t>
            </a:r>
            <a:r>
              <a:rPr lang="en-US" sz="2400" dirty="0"/>
              <a:t> </a:t>
            </a:r>
            <a:r>
              <a:rPr lang="en-US" sz="2400" dirty="0" err="1"/>
              <a:t>kurşun</a:t>
            </a:r>
            <a:r>
              <a:rPr lang="en-US" sz="2400" dirty="0"/>
              <a:t> </a:t>
            </a:r>
            <a:r>
              <a:rPr lang="en-US" sz="2400" dirty="0" err="1"/>
              <a:t>kalemle</a:t>
            </a:r>
            <a:r>
              <a:rPr lang="en-US" sz="2400" dirty="0"/>
              <a:t> </a:t>
            </a:r>
            <a:r>
              <a:rPr lang="en-US" sz="2400" dirty="0" err="1" smtClean="0"/>
              <a:t>yapacaktır</a:t>
            </a:r>
            <a:r>
              <a:rPr lang="tr-TR" sz="2400" dirty="0" smtClean="0"/>
              <a:t>.</a:t>
            </a:r>
          </a:p>
          <a:p>
            <a:pPr marL="0" indent="0">
              <a:buNone/>
            </a:pPr>
            <a:endParaRPr lang="tr-TR" sz="2400" dirty="0" smtClean="0"/>
          </a:p>
          <a:p>
            <a:pPr marL="0" indent="0">
              <a:buNone/>
            </a:pPr>
            <a:r>
              <a:rPr lang="en-US" sz="2400" b="1" dirty="0">
                <a:solidFill>
                  <a:srgbClr val="FFC000"/>
                </a:solidFill>
              </a:rPr>
              <a:t>h</a:t>
            </a:r>
            <a:r>
              <a:rPr lang="en-US" sz="2400" b="1" dirty="0" smtClean="0">
                <a:solidFill>
                  <a:srgbClr val="FFC000"/>
                </a:solidFill>
              </a:rPr>
              <a:t>. </a:t>
            </a:r>
            <a:r>
              <a:rPr lang="en-US" sz="2400" dirty="0"/>
              <a:t>Öğrenci, cevap </a:t>
            </a:r>
            <a:r>
              <a:rPr lang="en-US" sz="2400" dirty="0" err="1"/>
              <a:t>kâğıdındaki</a:t>
            </a:r>
            <a:r>
              <a:rPr lang="en-US" sz="2400" dirty="0"/>
              <a:t> imza </a:t>
            </a:r>
            <a:r>
              <a:rPr lang="en-US" sz="2400" dirty="0" err="1"/>
              <a:t>bölümüne</a:t>
            </a:r>
            <a:r>
              <a:rPr lang="en-US" sz="2400" dirty="0"/>
              <a:t> </a:t>
            </a:r>
            <a:r>
              <a:rPr lang="en-US" sz="2400" b="1" dirty="0" err="1"/>
              <a:t>imzasını</a:t>
            </a:r>
            <a:r>
              <a:rPr lang="en-US" sz="2400" b="1" dirty="0"/>
              <a:t> </a:t>
            </a:r>
            <a:r>
              <a:rPr lang="en-US" sz="2400" b="1" dirty="0" err="1"/>
              <a:t>silinmeyen</a:t>
            </a:r>
            <a:r>
              <a:rPr lang="en-US" sz="2400" b="1" dirty="0"/>
              <a:t> bir </a:t>
            </a:r>
            <a:r>
              <a:rPr lang="en-US" sz="2400" b="1" dirty="0" err="1"/>
              <a:t>kalemle</a:t>
            </a:r>
            <a:r>
              <a:rPr lang="en-US" sz="2400" b="1" dirty="0"/>
              <a:t> </a:t>
            </a:r>
            <a:r>
              <a:rPr lang="en-US" sz="2400" dirty="0" err="1"/>
              <a:t>atacaktır</a:t>
            </a:r>
            <a:r>
              <a:rPr lang="en-US" sz="2400" dirty="0" smtClean="0"/>
              <a:t>.</a:t>
            </a:r>
            <a:endParaRPr lang="tr-TR" sz="2400" dirty="0" smtClean="0"/>
          </a:p>
          <a:p>
            <a:pPr marL="0" indent="0">
              <a:buNone/>
            </a:pPr>
            <a:endParaRPr lang="tr-TR" sz="2400" dirty="0"/>
          </a:p>
          <a:p>
            <a:pPr marL="0" indent="0">
              <a:buNone/>
            </a:pPr>
            <a:r>
              <a:rPr lang="en-US" sz="2400" b="1" dirty="0" err="1">
                <a:solidFill>
                  <a:srgbClr val="FFC000"/>
                </a:solidFill>
              </a:rPr>
              <a:t>ı</a:t>
            </a:r>
            <a:r>
              <a:rPr lang="en-US" sz="2400" b="1" dirty="0" smtClean="0">
                <a:solidFill>
                  <a:srgbClr val="FFC000"/>
                </a:solidFill>
              </a:rPr>
              <a:t>.</a:t>
            </a:r>
            <a:r>
              <a:rPr lang="tr-TR" sz="2400" b="1" dirty="0" smtClean="0">
                <a:solidFill>
                  <a:srgbClr val="FFC000"/>
                </a:solidFill>
              </a:rPr>
              <a:t>  </a:t>
            </a:r>
            <a:r>
              <a:rPr lang="en-US" sz="2400" dirty="0" smtClean="0"/>
              <a:t>Cevap </a:t>
            </a:r>
            <a:r>
              <a:rPr lang="en-US" sz="2400" dirty="0" err="1"/>
              <a:t>kâğıdında</a:t>
            </a:r>
            <a:r>
              <a:rPr lang="en-US" sz="2400" dirty="0"/>
              <a:t> </a:t>
            </a:r>
            <a:r>
              <a:rPr lang="en-US" sz="2400" dirty="0" err="1"/>
              <a:t>bulunan</a:t>
            </a:r>
            <a:r>
              <a:rPr lang="en-US" sz="2400" dirty="0"/>
              <a:t> </a:t>
            </a:r>
            <a:r>
              <a:rPr lang="en-US" sz="2400" b="1" dirty="0"/>
              <a:t>“Bu </a:t>
            </a:r>
            <a:r>
              <a:rPr lang="en-US" sz="2400" b="1" dirty="0" err="1"/>
              <a:t>alanda</a:t>
            </a:r>
            <a:r>
              <a:rPr lang="en-US" sz="2400" b="1" dirty="0"/>
              <a:t> </a:t>
            </a:r>
            <a:r>
              <a:rPr lang="en-US" sz="2400" b="1" dirty="0" err="1"/>
              <a:t>işaretleme</a:t>
            </a:r>
            <a:r>
              <a:rPr lang="en-US" sz="2400" b="1" dirty="0"/>
              <a:t> </a:t>
            </a:r>
            <a:r>
              <a:rPr lang="en-US" sz="2400" b="1" dirty="0" err="1"/>
              <a:t>yapmayınız</a:t>
            </a:r>
            <a:r>
              <a:rPr lang="en-US" sz="2400" b="1" dirty="0"/>
              <a:t>.” </a:t>
            </a:r>
            <a:r>
              <a:rPr lang="en-US" sz="2400" dirty="0" err="1"/>
              <a:t>kısmı</a:t>
            </a:r>
            <a:r>
              <a:rPr lang="en-US" sz="2400" dirty="0"/>
              <a:t> </a:t>
            </a:r>
            <a:r>
              <a:rPr lang="en-US" sz="2400" dirty="0" err="1"/>
              <a:t>hiçbir</a:t>
            </a:r>
            <a:r>
              <a:rPr lang="en-US" sz="2400" dirty="0"/>
              <a:t> </a:t>
            </a:r>
            <a:r>
              <a:rPr lang="en-US" sz="2400" dirty="0" err="1"/>
              <a:t>şekilde</a:t>
            </a:r>
            <a:r>
              <a:rPr lang="en-US" sz="2400" dirty="0"/>
              <a:t> </a:t>
            </a:r>
            <a:r>
              <a:rPr lang="en-US" sz="2400" dirty="0" err="1"/>
              <a:t>işaretlenmeyecektir</a:t>
            </a:r>
            <a:r>
              <a:rPr lang="en-US" sz="2400" dirty="0" smtClean="0"/>
              <a:t>.</a:t>
            </a:r>
            <a:endParaRPr lang="tr-TR" sz="2400" dirty="0" smtClean="0"/>
          </a:p>
          <a:p>
            <a:pPr marL="0" indent="0">
              <a:buNone/>
            </a:pPr>
            <a:endParaRPr lang="tr-TR" dirty="0"/>
          </a:p>
          <a:p>
            <a:pPr marL="0" indent="0">
              <a:buNone/>
            </a:pPr>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8942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58091"/>
            <a:ext cx="8363272" cy="5939261"/>
          </a:xfrm>
        </p:spPr>
        <p:txBody>
          <a:bodyPr>
            <a:noAutofit/>
          </a:bodyPr>
          <a:lstStyle/>
          <a:p>
            <a:pPr marL="0" indent="0">
              <a:buNone/>
            </a:pPr>
            <a:r>
              <a:rPr lang="en-US" sz="2400" b="1" dirty="0" smtClean="0">
                <a:solidFill>
                  <a:srgbClr val="FFC000"/>
                </a:solidFill>
              </a:rPr>
              <a:t>i.</a:t>
            </a:r>
            <a:r>
              <a:rPr lang="tr-TR" sz="2400" b="1" dirty="0" smtClean="0">
                <a:solidFill>
                  <a:srgbClr val="FFC000"/>
                </a:solidFill>
              </a:rPr>
              <a:t> </a:t>
            </a:r>
            <a:r>
              <a:rPr lang="en-US" sz="2400" dirty="0" smtClean="0"/>
              <a:t>Soru </a:t>
            </a:r>
            <a:r>
              <a:rPr lang="en-US" sz="2400" dirty="0" err="1" smtClean="0"/>
              <a:t>kitapçığının</a:t>
            </a:r>
            <a:r>
              <a:rPr lang="en-US" sz="2400" dirty="0" smtClean="0"/>
              <a:t> A, B, C ve D olmak üzere dört ayrı türü olup öğrenci, A </a:t>
            </a:r>
            <a:r>
              <a:rPr lang="en-US" sz="2400" dirty="0" err="1" smtClean="0"/>
              <a:t>kitapçığını</a:t>
            </a:r>
            <a:r>
              <a:rPr lang="en-US" sz="2400" dirty="0" smtClean="0"/>
              <a:t> </a:t>
            </a:r>
            <a:r>
              <a:rPr lang="en-US" sz="2400" dirty="0" err="1" smtClean="0"/>
              <a:t>kullanıyorsa</a:t>
            </a:r>
            <a:r>
              <a:rPr lang="en-US" sz="2400" dirty="0" smtClean="0"/>
              <a:t> cevap </a:t>
            </a:r>
            <a:r>
              <a:rPr lang="en-US" sz="2400" dirty="0" err="1" smtClean="0"/>
              <a:t>kâğıdında</a:t>
            </a:r>
            <a:r>
              <a:rPr lang="en-US" sz="2400" dirty="0" smtClean="0"/>
              <a:t> kitapçık türü </a:t>
            </a:r>
            <a:r>
              <a:rPr lang="en-US" sz="2400" dirty="0" err="1" smtClean="0"/>
              <a:t>bölümünün</a:t>
            </a:r>
            <a:r>
              <a:rPr lang="en-US" sz="2400" dirty="0" smtClean="0"/>
              <a:t> “A” </a:t>
            </a:r>
            <a:r>
              <a:rPr lang="en-US" sz="2400" dirty="0" err="1" smtClean="0"/>
              <a:t>yuvarlağını</a:t>
            </a:r>
            <a:r>
              <a:rPr lang="en-US" sz="2400" dirty="0" smtClean="0"/>
              <a:t>, B </a:t>
            </a:r>
            <a:r>
              <a:rPr lang="en-US" sz="2400" dirty="0" err="1" smtClean="0"/>
              <a:t>kitapçığını</a:t>
            </a:r>
            <a:r>
              <a:rPr lang="en-US" sz="2400" dirty="0" smtClean="0"/>
              <a:t> </a:t>
            </a:r>
            <a:r>
              <a:rPr lang="en-US" sz="2400" dirty="0" err="1" smtClean="0"/>
              <a:t>kullanıyorsa</a:t>
            </a:r>
            <a:r>
              <a:rPr lang="en-US" sz="2400" dirty="0" smtClean="0"/>
              <a:t> “B” </a:t>
            </a:r>
            <a:r>
              <a:rPr lang="en-US" sz="2400" dirty="0" err="1" smtClean="0"/>
              <a:t>yuvarlağını</a:t>
            </a:r>
            <a:r>
              <a:rPr lang="en-US" sz="2400" dirty="0" smtClean="0"/>
              <a:t>, C </a:t>
            </a:r>
            <a:r>
              <a:rPr lang="en-US" sz="2400" dirty="0" err="1" smtClean="0"/>
              <a:t>kitapçığını</a:t>
            </a:r>
            <a:r>
              <a:rPr lang="en-US" sz="2400" dirty="0" smtClean="0"/>
              <a:t> </a:t>
            </a:r>
            <a:r>
              <a:rPr lang="en-US" sz="2400" dirty="0" err="1" smtClean="0"/>
              <a:t>kullanıyorsa</a:t>
            </a:r>
            <a:r>
              <a:rPr lang="en-US" sz="2400" dirty="0" smtClean="0"/>
              <a:t> “C” </a:t>
            </a:r>
            <a:r>
              <a:rPr lang="en-US" sz="2400" dirty="0" err="1" smtClean="0"/>
              <a:t>yuvarlağını</a:t>
            </a:r>
            <a:r>
              <a:rPr lang="en-US" sz="2400" dirty="0" smtClean="0"/>
              <a:t> ve D </a:t>
            </a:r>
            <a:r>
              <a:rPr lang="en-US" sz="2400" dirty="0" err="1" smtClean="0"/>
              <a:t>kitapçığını</a:t>
            </a:r>
            <a:r>
              <a:rPr lang="en-US" sz="2400" dirty="0" smtClean="0"/>
              <a:t> </a:t>
            </a:r>
            <a:r>
              <a:rPr lang="en-US" sz="2400" dirty="0" err="1" smtClean="0"/>
              <a:t>kullanıyorsa</a:t>
            </a:r>
            <a:r>
              <a:rPr lang="en-US" sz="2400" dirty="0" smtClean="0"/>
              <a:t> “D” </a:t>
            </a:r>
            <a:r>
              <a:rPr lang="en-US" sz="2400" dirty="0" err="1" smtClean="0"/>
              <a:t>yuvarlağını</a:t>
            </a:r>
            <a:r>
              <a:rPr lang="en-US" sz="2400" dirty="0" smtClean="0"/>
              <a:t> </a:t>
            </a:r>
            <a:r>
              <a:rPr lang="en-US" sz="2400" dirty="0" err="1" smtClean="0"/>
              <a:t>işaretleyecektir</a:t>
            </a:r>
            <a:r>
              <a:rPr lang="en-US" sz="2400" dirty="0" smtClean="0"/>
              <a:t>. </a:t>
            </a:r>
            <a:r>
              <a:rPr lang="en-US" sz="2400" b="1" dirty="0" smtClean="0"/>
              <a:t>Sınav </a:t>
            </a:r>
            <a:r>
              <a:rPr lang="en-US" sz="2400" b="1" dirty="0" err="1" smtClean="0"/>
              <a:t>görevlileri</a:t>
            </a:r>
            <a:r>
              <a:rPr lang="en-US" sz="2400" b="1" dirty="0" smtClean="0"/>
              <a:t> de doğru </a:t>
            </a:r>
            <a:r>
              <a:rPr lang="en-US" sz="2400" b="1" dirty="0" err="1" smtClean="0"/>
              <a:t>işaretlemenin</a:t>
            </a:r>
            <a:r>
              <a:rPr lang="en-US" sz="2400" b="1" dirty="0" smtClean="0"/>
              <a:t> </a:t>
            </a:r>
            <a:r>
              <a:rPr lang="en-US" sz="2400" b="1" dirty="0" err="1" smtClean="0"/>
              <a:t>yapılmasını</a:t>
            </a:r>
            <a:r>
              <a:rPr lang="en-US" sz="2400" b="1" dirty="0" smtClean="0"/>
              <a:t> </a:t>
            </a:r>
            <a:r>
              <a:rPr lang="en-US" sz="2400" b="1" dirty="0" err="1" smtClean="0"/>
              <a:t>mutlaka</a:t>
            </a:r>
            <a:r>
              <a:rPr lang="en-US" sz="2400" b="1" dirty="0" smtClean="0"/>
              <a:t> kontrol </a:t>
            </a:r>
            <a:r>
              <a:rPr lang="en-US" sz="2400" b="1" dirty="0" err="1" smtClean="0"/>
              <a:t>edecektir</a:t>
            </a:r>
            <a:r>
              <a:rPr lang="en-US" sz="2400" b="1" dirty="0" smtClean="0"/>
              <a:t>. Sınıf öğrenci </a:t>
            </a:r>
            <a:r>
              <a:rPr lang="en-US" sz="2400" b="1" dirty="0" err="1" smtClean="0"/>
              <a:t>yoklama</a:t>
            </a:r>
            <a:r>
              <a:rPr lang="en-US" sz="2400" b="1" dirty="0" smtClean="0"/>
              <a:t> </a:t>
            </a:r>
            <a:r>
              <a:rPr lang="en-US" sz="2400" b="1" dirty="0" err="1" smtClean="0"/>
              <a:t>listesine</a:t>
            </a:r>
            <a:r>
              <a:rPr lang="en-US" sz="2400" b="1" dirty="0" smtClean="0"/>
              <a:t> kitapçık </a:t>
            </a:r>
            <a:r>
              <a:rPr lang="en-US" sz="2400" b="1" dirty="0" err="1" smtClean="0"/>
              <a:t>türünün</a:t>
            </a:r>
            <a:r>
              <a:rPr lang="en-US" sz="2400" b="1" dirty="0" smtClean="0"/>
              <a:t> </a:t>
            </a:r>
            <a:r>
              <a:rPr lang="en-US" sz="2400" b="1" dirty="0" err="1" smtClean="0"/>
              <a:t>kodlanacağı</a:t>
            </a:r>
            <a:r>
              <a:rPr lang="en-US" sz="2400" b="1" dirty="0" smtClean="0"/>
              <a:t>  ilgili  </a:t>
            </a:r>
            <a:r>
              <a:rPr lang="en-US" sz="2400" b="1" dirty="0" err="1" smtClean="0"/>
              <a:t>bölüme</a:t>
            </a:r>
            <a:r>
              <a:rPr lang="en-US" sz="2400" b="1" dirty="0" smtClean="0"/>
              <a:t>  salon  </a:t>
            </a:r>
            <a:r>
              <a:rPr lang="en-US" sz="2400" b="1" dirty="0" err="1" smtClean="0"/>
              <a:t>görevlileri</a:t>
            </a:r>
            <a:r>
              <a:rPr lang="en-US" sz="2400" b="1" dirty="0" smtClean="0"/>
              <a:t>  </a:t>
            </a:r>
            <a:r>
              <a:rPr lang="en-US" sz="2400" b="1" dirty="0" err="1" smtClean="0"/>
              <a:t>dikkatli</a:t>
            </a:r>
            <a:r>
              <a:rPr lang="en-US" sz="2400" b="1" dirty="0" smtClean="0"/>
              <a:t>  bir  </a:t>
            </a:r>
            <a:r>
              <a:rPr lang="en-US" sz="2400" b="1" dirty="0" err="1" smtClean="0"/>
              <a:t>şekilde</a:t>
            </a:r>
            <a:r>
              <a:rPr lang="en-US" sz="2400" b="1" dirty="0" smtClean="0"/>
              <a:t>,  öğrenciye  </a:t>
            </a:r>
            <a:r>
              <a:rPr lang="en-US" sz="2400" b="1" dirty="0" err="1" smtClean="0"/>
              <a:t>verilen</a:t>
            </a:r>
            <a:r>
              <a:rPr lang="en-US" sz="2400" b="1" dirty="0" smtClean="0"/>
              <a:t> kitapçık türü ile </a:t>
            </a:r>
            <a:r>
              <a:rPr lang="en-US" sz="2400" b="1" dirty="0" err="1" smtClean="0"/>
              <a:t>cevap</a:t>
            </a:r>
            <a:r>
              <a:rPr lang="en-US" sz="2400" b="1" dirty="0" smtClean="0"/>
              <a:t> k</a:t>
            </a:r>
            <a:r>
              <a:rPr lang="tr-TR" sz="2400" b="1" dirty="0" smtClean="0"/>
              <a:t>a</a:t>
            </a:r>
            <a:r>
              <a:rPr lang="en-US" sz="2400" b="1" dirty="0" err="1" smtClean="0"/>
              <a:t>ğıdında</a:t>
            </a:r>
            <a:r>
              <a:rPr lang="en-US" sz="2400" b="1" dirty="0" smtClean="0"/>
              <a:t> yer alan kitapçık türü </a:t>
            </a:r>
            <a:r>
              <a:rPr lang="en-US" sz="2400" b="1" dirty="0" err="1" smtClean="0"/>
              <a:t>kodlamasını</a:t>
            </a:r>
            <a:r>
              <a:rPr lang="en-US" sz="2400" b="1" dirty="0" smtClean="0"/>
              <a:t> kontrol </a:t>
            </a:r>
            <a:r>
              <a:rPr lang="en-US" sz="2400" b="1" dirty="0" err="1" smtClean="0"/>
              <a:t>ederek</a:t>
            </a:r>
            <a:r>
              <a:rPr lang="en-US" sz="2400" b="1" dirty="0" smtClean="0"/>
              <a:t> </a:t>
            </a:r>
            <a:r>
              <a:rPr lang="en-US" sz="2400" b="1" dirty="0" err="1" smtClean="0"/>
              <a:t>yazacaktır</a:t>
            </a:r>
            <a:r>
              <a:rPr lang="en-US" sz="2400" b="1" dirty="0" smtClean="0"/>
              <a:t>.</a:t>
            </a:r>
            <a:endParaRPr lang="tr-TR" sz="2400" dirty="0" smtClean="0"/>
          </a:p>
          <a:p>
            <a:pPr marL="0" indent="0">
              <a:buNone/>
            </a:pPr>
            <a:endParaRPr lang="tr-TR" sz="2400" b="1" dirty="0" smtClean="0"/>
          </a:p>
          <a:p>
            <a:pPr marL="0" indent="0">
              <a:buNone/>
            </a:pPr>
            <a:r>
              <a:rPr lang="en-US" sz="2400" b="1" dirty="0" smtClean="0">
                <a:solidFill>
                  <a:srgbClr val="FFC000"/>
                </a:solidFill>
              </a:rPr>
              <a:t>j.</a:t>
            </a:r>
            <a:r>
              <a:rPr lang="tr-TR" sz="2400" b="1" dirty="0" smtClean="0">
                <a:solidFill>
                  <a:srgbClr val="FFC000"/>
                </a:solidFill>
              </a:rPr>
              <a:t> </a:t>
            </a:r>
            <a:r>
              <a:rPr lang="en-US" sz="2400" dirty="0" smtClean="0"/>
              <a:t>Her </a:t>
            </a:r>
            <a:r>
              <a:rPr lang="en-US" sz="2400" dirty="0" err="1" smtClean="0"/>
              <a:t>sorunun</a:t>
            </a:r>
            <a:r>
              <a:rPr lang="en-US" sz="2400" dirty="0" smtClean="0"/>
              <a:t> 4 (dört) </a:t>
            </a:r>
            <a:r>
              <a:rPr lang="en-US" sz="2400" dirty="0" err="1" smtClean="0"/>
              <a:t>seçeneği</a:t>
            </a:r>
            <a:r>
              <a:rPr lang="en-US" sz="2400" dirty="0" smtClean="0"/>
              <a:t> </a:t>
            </a:r>
            <a:r>
              <a:rPr lang="en-US" sz="2400" dirty="0" err="1" smtClean="0"/>
              <a:t>vardır</a:t>
            </a:r>
            <a:r>
              <a:rPr lang="en-US" sz="2400" dirty="0" smtClean="0"/>
              <a:t>. Bu seçeneklerden </a:t>
            </a:r>
            <a:r>
              <a:rPr lang="en-US" sz="2400" dirty="0" err="1" smtClean="0"/>
              <a:t>sadece</a:t>
            </a:r>
            <a:r>
              <a:rPr lang="en-US" sz="2400" dirty="0" smtClean="0"/>
              <a:t> bir </a:t>
            </a:r>
            <a:r>
              <a:rPr lang="en-US" sz="2400" dirty="0" err="1" smtClean="0"/>
              <a:t>tanesi</a:t>
            </a:r>
            <a:r>
              <a:rPr lang="en-US" sz="2400" dirty="0" smtClean="0"/>
              <a:t> doğru </a:t>
            </a:r>
            <a:r>
              <a:rPr lang="en-US" sz="2400" dirty="0" err="1" smtClean="0"/>
              <a:t>cevaptır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1975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55073"/>
            <a:ext cx="8229600" cy="5482239"/>
          </a:xfrm>
        </p:spPr>
        <p:txBody>
          <a:bodyPr>
            <a:normAutofit/>
          </a:bodyPr>
          <a:lstStyle/>
          <a:p>
            <a:pPr marL="0" indent="0">
              <a:buNone/>
            </a:pPr>
            <a:r>
              <a:rPr lang="tr-TR" sz="2400" dirty="0">
                <a:solidFill>
                  <a:srgbClr val="FFC000"/>
                </a:solidFill>
              </a:rPr>
              <a:t>k</a:t>
            </a:r>
            <a:r>
              <a:rPr lang="en-US" sz="2400" dirty="0" smtClean="0">
                <a:solidFill>
                  <a:srgbClr val="FFC000"/>
                </a:solidFill>
              </a:rPr>
              <a:t>. </a:t>
            </a:r>
            <a:r>
              <a:rPr lang="en-US" sz="2400" dirty="0" err="1" smtClean="0"/>
              <a:t>Cevap</a:t>
            </a:r>
            <a:r>
              <a:rPr lang="en-US" sz="2400" dirty="0" smtClean="0"/>
              <a:t> k</a:t>
            </a:r>
            <a:r>
              <a:rPr lang="tr-TR" sz="2400" dirty="0" smtClean="0"/>
              <a:t>a</a:t>
            </a:r>
            <a:r>
              <a:rPr lang="en-US" sz="2400" dirty="0" err="1" smtClean="0"/>
              <a:t>ğıdına</a:t>
            </a:r>
            <a:r>
              <a:rPr lang="en-US" sz="2400" dirty="0" smtClean="0"/>
              <a:t> </a:t>
            </a:r>
            <a:r>
              <a:rPr lang="en-US" sz="2400" dirty="0" err="1" smtClean="0"/>
              <a:t>işaretlenmeyen</a:t>
            </a:r>
            <a:r>
              <a:rPr lang="en-US" sz="2400" dirty="0" smtClean="0"/>
              <a:t> </a:t>
            </a:r>
            <a:r>
              <a:rPr lang="en-US" sz="2400" dirty="0" err="1" smtClean="0"/>
              <a:t>cevaplar</a:t>
            </a:r>
            <a:r>
              <a:rPr lang="en-US" sz="2400" dirty="0" smtClean="0"/>
              <a:t> </a:t>
            </a:r>
            <a:r>
              <a:rPr lang="en-US" sz="2400" dirty="0" err="1" smtClean="0"/>
              <a:t>değerlendirme</a:t>
            </a:r>
            <a:r>
              <a:rPr lang="en-US" sz="2400" dirty="0" smtClean="0"/>
              <a:t> </a:t>
            </a:r>
            <a:r>
              <a:rPr lang="en-US" sz="2400" dirty="0" err="1" smtClean="0"/>
              <a:t>işlemine</a:t>
            </a:r>
            <a:r>
              <a:rPr lang="en-US" sz="2400" dirty="0" smtClean="0"/>
              <a:t> alınmayacaktır. Sınavlar </a:t>
            </a:r>
            <a:r>
              <a:rPr lang="en-US" sz="2400" dirty="0" err="1" smtClean="0"/>
              <a:t>başlamadan</a:t>
            </a:r>
            <a:r>
              <a:rPr lang="en-US" sz="2400" dirty="0" smtClean="0"/>
              <a:t> önce salon </a:t>
            </a:r>
            <a:r>
              <a:rPr lang="en-US" sz="2400" dirty="0" err="1" smtClean="0"/>
              <a:t>görevlileri</a:t>
            </a:r>
            <a:r>
              <a:rPr lang="en-US" sz="2400" dirty="0" smtClean="0"/>
              <a:t> öğrencilere </a:t>
            </a:r>
            <a:r>
              <a:rPr lang="en-US" sz="2400" dirty="0" err="1" smtClean="0"/>
              <a:t>soruların</a:t>
            </a:r>
            <a:r>
              <a:rPr lang="en-US" sz="2400" dirty="0" smtClean="0"/>
              <a:t> </a:t>
            </a:r>
            <a:r>
              <a:rPr lang="en-US" sz="2400" dirty="0" err="1" smtClean="0"/>
              <a:t>cevaplarının</a:t>
            </a:r>
            <a:r>
              <a:rPr lang="en-US" sz="2400" dirty="0" smtClean="0"/>
              <a:t> cevap </a:t>
            </a:r>
            <a:r>
              <a:rPr lang="en-US" sz="2400" dirty="0" err="1" smtClean="0"/>
              <a:t>kâğıdına</a:t>
            </a:r>
            <a:r>
              <a:rPr lang="en-US" sz="2400" dirty="0" smtClean="0"/>
              <a:t> </a:t>
            </a:r>
            <a:r>
              <a:rPr lang="en-US" sz="2400" dirty="0" err="1" smtClean="0"/>
              <a:t>mutlaka</a:t>
            </a:r>
            <a:r>
              <a:rPr lang="en-US" sz="2400" dirty="0" smtClean="0"/>
              <a:t> </a:t>
            </a:r>
            <a:r>
              <a:rPr lang="en-US" sz="2400" dirty="0" err="1" smtClean="0"/>
              <a:t>işaretlenmesi</a:t>
            </a:r>
            <a:r>
              <a:rPr lang="en-US" sz="2400" dirty="0" smtClean="0"/>
              <a:t> </a:t>
            </a:r>
            <a:r>
              <a:rPr lang="en-US" sz="2400" dirty="0" err="1" smtClean="0"/>
              <a:t>hususunda</a:t>
            </a:r>
            <a:r>
              <a:rPr lang="en-US" sz="2400" dirty="0" smtClean="0"/>
              <a:t> gerekli </a:t>
            </a:r>
            <a:r>
              <a:rPr lang="en-US" sz="2400" dirty="0" err="1" smtClean="0"/>
              <a:t>uyarıyı</a:t>
            </a:r>
            <a:r>
              <a:rPr lang="en-US" sz="2400" dirty="0" smtClean="0"/>
              <a:t> </a:t>
            </a:r>
            <a:r>
              <a:rPr lang="en-US" sz="2400" dirty="0" err="1" smtClean="0"/>
              <a:t>yapacaktır</a:t>
            </a:r>
            <a:r>
              <a:rPr lang="en-US" sz="2400" dirty="0" smtClean="0"/>
              <a:t>.</a:t>
            </a:r>
            <a:endParaRPr lang="tr-TR" sz="2400" dirty="0" smtClean="0"/>
          </a:p>
          <a:p>
            <a:pPr marL="0" indent="0">
              <a:buNone/>
            </a:pPr>
            <a:r>
              <a:rPr lang="tr-TR" sz="2400" dirty="0">
                <a:solidFill>
                  <a:srgbClr val="FFC000"/>
                </a:solidFill>
              </a:rPr>
              <a:t>l</a:t>
            </a:r>
            <a:r>
              <a:rPr lang="en-US" sz="2400" dirty="0" smtClean="0">
                <a:solidFill>
                  <a:srgbClr val="FFC000"/>
                </a:solidFill>
              </a:rPr>
              <a:t>.  </a:t>
            </a:r>
            <a:r>
              <a:rPr lang="en-US" sz="2400" dirty="0" smtClean="0"/>
              <a:t>Salon  </a:t>
            </a:r>
            <a:r>
              <a:rPr lang="en-US" sz="2400" dirty="0" err="1" smtClean="0"/>
              <a:t>görevlileri</a:t>
            </a:r>
            <a:r>
              <a:rPr lang="en-US" sz="2400" dirty="0" smtClean="0"/>
              <a:t>  Ek-2  de  yer  alan  </a:t>
            </a:r>
            <a:r>
              <a:rPr lang="en-US" sz="2400" dirty="0" err="1" smtClean="0"/>
              <a:t>örneklere</a:t>
            </a:r>
            <a:r>
              <a:rPr lang="en-US" sz="2400" dirty="0" smtClean="0"/>
              <a:t>  uygun  (</a:t>
            </a:r>
            <a:r>
              <a:rPr lang="en-US" sz="2400" dirty="0" err="1" smtClean="0"/>
              <a:t>sıraların</a:t>
            </a:r>
            <a:r>
              <a:rPr lang="en-US" sz="2400" dirty="0" smtClean="0"/>
              <a:t>  </a:t>
            </a:r>
            <a:r>
              <a:rPr lang="en-US" sz="2400" dirty="0" err="1" smtClean="0"/>
              <a:t>numaralandırılması</a:t>
            </a:r>
            <a:r>
              <a:rPr lang="en-US" sz="2400" dirty="0" smtClean="0"/>
              <a:t>, kitapçık türü </a:t>
            </a:r>
            <a:r>
              <a:rPr lang="en-US" sz="2400" dirty="0" err="1" smtClean="0"/>
              <a:t>dağıtımı</a:t>
            </a:r>
            <a:r>
              <a:rPr lang="en-US" sz="2400" dirty="0" smtClean="0"/>
              <a:t>) </a:t>
            </a:r>
            <a:r>
              <a:rPr lang="en-US" sz="2400" dirty="0" err="1" smtClean="0"/>
              <a:t>oturma</a:t>
            </a:r>
            <a:r>
              <a:rPr lang="en-US" sz="2400" dirty="0" smtClean="0"/>
              <a:t> </a:t>
            </a:r>
            <a:r>
              <a:rPr lang="en-US" sz="2400" dirty="0" err="1" smtClean="0"/>
              <a:t>düzeni</a:t>
            </a:r>
            <a:r>
              <a:rPr lang="en-US" sz="2400" dirty="0" smtClean="0"/>
              <a:t> </a:t>
            </a:r>
            <a:r>
              <a:rPr lang="en-US" sz="2400" dirty="0" err="1" smtClean="0"/>
              <a:t>oluşturacak</a:t>
            </a:r>
            <a:r>
              <a:rPr lang="en-US" sz="2400" dirty="0" smtClean="0"/>
              <a:t> ve bu </a:t>
            </a:r>
            <a:r>
              <a:rPr lang="en-US" sz="2400" dirty="0" err="1" smtClean="0"/>
              <a:t>düzeni</a:t>
            </a:r>
            <a:r>
              <a:rPr lang="en-US" sz="2400" dirty="0" smtClean="0"/>
              <a:t> salon </a:t>
            </a:r>
            <a:r>
              <a:rPr lang="en-US" sz="2400" dirty="0" err="1" smtClean="0"/>
              <a:t>güvenlik</a:t>
            </a:r>
            <a:r>
              <a:rPr lang="en-US" sz="2400" dirty="0" smtClean="0"/>
              <a:t> </a:t>
            </a:r>
            <a:r>
              <a:rPr lang="en-US" sz="2400" dirty="0" err="1" smtClean="0"/>
              <a:t>poşetinden</a:t>
            </a:r>
            <a:r>
              <a:rPr lang="en-US" sz="2400" dirty="0" smtClean="0"/>
              <a:t>  </a:t>
            </a:r>
            <a:r>
              <a:rPr lang="en-US" sz="2400" dirty="0" err="1" smtClean="0"/>
              <a:t>çıkan</a:t>
            </a:r>
            <a:r>
              <a:rPr lang="en-US" sz="2400" dirty="0" smtClean="0"/>
              <a:t>  “Öğrenci  </a:t>
            </a:r>
            <a:r>
              <a:rPr lang="en-US" sz="2400" dirty="0" err="1" smtClean="0"/>
              <a:t>Yoklama</a:t>
            </a:r>
            <a:r>
              <a:rPr lang="en-US" sz="2400" dirty="0" smtClean="0"/>
              <a:t>  </a:t>
            </a:r>
            <a:r>
              <a:rPr lang="en-US" sz="2400" dirty="0" err="1" smtClean="0"/>
              <a:t>Listesi</a:t>
            </a:r>
            <a:r>
              <a:rPr lang="en-US" sz="2400" dirty="0" smtClean="0"/>
              <a:t>”  </a:t>
            </a:r>
            <a:r>
              <a:rPr lang="en-US" sz="2400" dirty="0" err="1" smtClean="0"/>
              <a:t>nde</a:t>
            </a:r>
            <a:r>
              <a:rPr lang="en-US" sz="2400" dirty="0" smtClean="0"/>
              <a:t>  yer  alan  “Salon  </a:t>
            </a:r>
            <a:r>
              <a:rPr lang="en-US" sz="2400" dirty="0" err="1" smtClean="0"/>
              <a:t>Oturma</a:t>
            </a:r>
            <a:r>
              <a:rPr lang="en-US" sz="2400" dirty="0" smtClean="0"/>
              <a:t>  </a:t>
            </a:r>
            <a:r>
              <a:rPr lang="en-US" sz="2400" dirty="0" err="1" smtClean="0"/>
              <a:t>Düzeni</a:t>
            </a:r>
            <a:r>
              <a:rPr lang="en-US" sz="2400" dirty="0" smtClean="0"/>
              <a:t>” </a:t>
            </a:r>
            <a:r>
              <a:rPr lang="en-US" sz="2400" dirty="0" err="1" smtClean="0"/>
              <a:t>alanına</a:t>
            </a:r>
            <a:r>
              <a:rPr lang="en-US" sz="2400" dirty="0" smtClean="0"/>
              <a:t> </a:t>
            </a:r>
            <a:r>
              <a:rPr lang="en-US" sz="2400" dirty="0" err="1" smtClean="0"/>
              <a:t>örnekteki</a:t>
            </a:r>
            <a:r>
              <a:rPr lang="en-US" sz="2400" dirty="0" smtClean="0"/>
              <a:t> </a:t>
            </a:r>
            <a:r>
              <a:rPr lang="en-US" sz="2400" dirty="0" err="1" smtClean="0"/>
              <a:t>gibi</a:t>
            </a:r>
            <a:r>
              <a:rPr lang="en-US" sz="2400" dirty="0" smtClean="0"/>
              <a:t> </a:t>
            </a:r>
            <a:r>
              <a:rPr lang="en-US" sz="2400" dirty="0" err="1" smtClean="0"/>
              <a:t>işleyerek</a:t>
            </a:r>
            <a:r>
              <a:rPr lang="en-US" sz="2400" dirty="0" smtClean="0"/>
              <a:t> her bir ders sınavı için cevap </a:t>
            </a:r>
            <a:r>
              <a:rPr lang="en-US" sz="2400" dirty="0" err="1" smtClean="0"/>
              <a:t>kâğıtlarıyla</a:t>
            </a:r>
            <a:r>
              <a:rPr lang="en-US" sz="2400" dirty="0" smtClean="0"/>
              <a:t> </a:t>
            </a:r>
            <a:r>
              <a:rPr lang="en-US" sz="2400" dirty="0" err="1" smtClean="0"/>
              <a:t>birlikte</a:t>
            </a:r>
            <a:r>
              <a:rPr lang="en-US" sz="2400" dirty="0" smtClean="0"/>
              <a:t> sınav </a:t>
            </a:r>
            <a:r>
              <a:rPr lang="en-US" sz="2400" dirty="0" err="1" smtClean="0"/>
              <a:t>güvenlik</a:t>
            </a:r>
            <a:r>
              <a:rPr lang="en-US" sz="2400" dirty="0" smtClean="0"/>
              <a:t> </a:t>
            </a:r>
            <a:r>
              <a:rPr lang="en-US" sz="2400" dirty="0" err="1" smtClean="0"/>
              <a:t>poşeti</a:t>
            </a:r>
            <a:r>
              <a:rPr lang="en-US" sz="2400" dirty="0" smtClean="0"/>
              <a:t> </a:t>
            </a:r>
            <a:r>
              <a:rPr lang="en-US" sz="2400" dirty="0" err="1" smtClean="0"/>
              <a:t>içerisine</a:t>
            </a:r>
            <a:r>
              <a:rPr lang="en-US" sz="2400" dirty="0" smtClean="0"/>
              <a:t> </a:t>
            </a:r>
            <a:r>
              <a:rPr lang="en-US" sz="2400" dirty="0" err="1" smtClean="0"/>
              <a:t>koyacaktır</a:t>
            </a:r>
            <a:r>
              <a:rPr lang="en-US" sz="2400" dirty="0" smtClean="0"/>
              <a:t>.</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552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229600" cy="6408712"/>
          </a:xfrm>
        </p:spPr>
        <p:txBody>
          <a:bodyPr>
            <a:noAutofit/>
          </a:bodyPr>
          <a:lstStyle/>
          <a:p>
            <a:pPr marL="0" indent="0">
              <a:buNone/>
            </a:pPr>
            <a:r>
              <a:rPr lang="tr-TR" sz="2300" b="1" dirty="0">
                <a:solidFill>
                  <a:srgbClr val="FFC000"/>
                </a:solidFill>
              </a:rPr>
              <a:t>m</a:t>
            </a:r>
            <a:r>
              <a:rPr lang="en-US" sz="2300" b="1" dirty="0" smtClean="0">
                <a:solidFill>
                  <a:srgbClr val="FFC000"/>
                </a:solidFill>
              </a:rPr>
              <a:t>.  </a:t>
            </a:r>
            <a:r>
              <a:rPr lang="en-US" sz="2300" dirty="0" smtClean="0">
                <a:solidFill>
                  <a:srgbClr val="FFFF00"/>
                </a:solidFill>
              </a:rPr>
              <a:t>Sınav </a:t>
            </a:r>
            <a:r>
              <a:rPr lang="en-US" sz="2300" dirty="0" err="1" smtClean="0">
                <a:solidFill>
                  <a:srgbClr val="FFFF00"/>
                </a:solidFill>
              </a:rPr>
              <a:t>bitiminden</a:t>
            </a:r>
            <a:r>
              <a:rPr lang="en-US" sz="2300" dirty="0" smtClean="0">
                <a:solidFill>
                  <a:srgbClr val="FFFF00"/>
                </a:solidFill>
              </a:rPr>
              <a:t> sonra,</a:t>
            </a:r>
            <a:endParaRPr lang="tr-TR" sz="2300" dirty="0" smtClean="0">
              <a:solidFill>
                <a:srgbClr val="FFFF00"/>
              </a:solidFill>
            </a:endParaRPr>
          </a:p>
          <a:p>
            <a:pPr marL="0" indent="0">
              <a:buNone/>
            </a:pPr>
            <a:r>
              <a:rPr lang="tr-TR" sz="2300" b="1" dirty="0">
                <a:solidFill>
                  <a:srgbClr val="FFFF00"/>
                </a:solidFill>
              </a:rPr>
              <a:t>1</a:t>
            </a:r>
            <a:r>
              <a:rPr lang="en-US" sz="2300" b="1" dirty="0" smtClean="0">
                <a:solidFill>
                  <a:srgbClr val="FFFF00"/>
                </a:solidFill>
              </a:rPr>
              <a:t>) </a:t>
            </a:r>
            <a:r>
              <a:rPr lang="en-US" sz="2300" b="1" dirty="0" smtClean="0"/>
              <a:t>Öğrenciler, </a:t>
            </a:r>
            <a:r>
              <a:rPr lang="en-US" sz="2300" dirty="0" smtClean="0"/>
              <a:t>cevap </a:t>
            </a:r>
            <a:r>
              <a:rPr lang="en-US" sz="2300" dirty="0" err="1" smtClean="0"/>
              <a:t>kâğıdını</a:t>
            </a:r>
            <a:r>
              <a:rPr lang="en-US" sz="2300" dirty="0" smtClean="0"/>
              <a:t> sınav </a:t>
            </a:r>
            <a:r>
              <a:rPr lang="en-US" sz="2300" dirty="0" err="1" smtClean="0"/>
              <a:t>görevlilerine</a:t>
            </a:r>
            <a:r>
              <a:rPr lang="en-US" sz="2300" dirty="0" smtClean="0"/>
              <a:t> </a:t>
            </a:r>
            <a:r>
              <a:rPr lang="en-US" sz="2300" dirty="0" err="1" smtClean="0"/>
              <a:t>teslim</a:t>
            </a:r>
            <a:r>
              <a:rPr lang="en-US" sz="2300" dirty="0" smtClean="0"/>
              <a:t> </a:t>
            </a:r>
            <a:r>
              <a:rPr lang="en-US" sz="2300" dirty="0" err="1" smtClean="0"/>
              <a:t>edecek</a:t>
            </a:r>
            <a:r>
              <a:rPr lang="en-US" sz="2300" dirty="0" smtClean="0"/>
              <a:t> ve sınıf öğrenci </a:t>
            </a:r>
            <a:r>
              <a:rPr lang="en-US" sz="2300" dirty="0" err="1" smtClean="0"/>
              <a:t>yoklama</a:t>
            </a:r>
            <a:r>
              <a:rPr lang="en-US" sz="2300" dirty="0" smtClean="0"/>
              <a:t> </a:t>
            </a:r>
            <a:r>
              <a:rPr lang="en-US" sz="2300" dirty="0" err="1" smtClean="0"/>
              <a:t>listesine</a:t>
            </a:r>
            <a:r>
              <a:rPr lang="en-US" sz="2300" dirty="0" smtClean="0"/>
              <a:t> </a:t>
            </a:r>
            <a:r>
              <a:rPr lang="en-US" sz="2300" dirty="0" err="1" smtClean="0"/>
              <a:t>imzalarını</a:t>
            </a:r>
            <a:r>
              <a:rPr lang="en-US" sz="2300" dirty="0" smtClean="0"/>
              <a:t> </a:t>
            </a:r>
            <a:r>
              <a:rPr lang="en-US" sz="2300" dirty="0" err="1" smtClean="0"/>
              <a:t>atacaktır</a:t>
            </a:r>
            <a:r>
              <a:rPr lang="en-US" sz="2300" dirty="0" smtClean="0"/>
              <a:t>. </a:t>
            </a:r>
            <a:r>
              <a:rPr lang="en-US" sz="2300" dirty="0" err="1" smtClean="0"/>
              <a:t>Sınavlarını</a:t>
            </a:r>
            <a:r>
              <a:rPr lang="en-US" sz="2300" dirty="0" smtClean="0"/>
              <a:t> </a:t>
            </a:r>
            <a:r>
              <a:rPr lang="en-US" sz="2300" dirty="0" err="1" smtClean="0"/>
              <a:t>tamamlayan</a:t>
            </a:r>
            <a:r>
              <a:rPr lang="en-US" sz="2300" dirty="0" smtClean="0"/>
              <a:t> öğrencilerin sınav </a:t>
            </a:r>
            <a:r>
              <a:rPr lang="en-US" sz="2300" dirty="0" err="1" smtClean="0"/>
              <a:t>evrakı</a:t>
            </a:r>
            <a:r>
              <a:rPr lang="en-US" sz="2300" dirty="0" smtClean="0"/>
              <a:t> kesinlikle öğrenci </a:t>
            </a:r>
            <a:r>
              <a:rPr lang="en-US" sz="2300" dirty="0" err="1" smtClean="0"/>
              <a:t>sırasında</a:t>
            </a:r>
            <a:r>
              <a:rPr lang="en-US" sz="2300" dirty="0" smtClean="0"/>
              <a:t> </a:t>
            </a:r>
            <a:r>
              <a:rPr lang="en-US" sz="2300" dirty="0" err="1" smtClean="0"/>
              <a:t>bırakılmayacaktır</a:t>
            </a:r>
            <a:r>
              <a:rPr lang="en-US" sz="2300" dirty="0" smtClean="0"/>
              <a:t>.</a:t>
            </a:r>
            <a:endParaRPr lang="tr-TR" sz="2300" dirty="0" smtClean="0"/>
          </a:p>
          <a:p>
            <a:pPr marL="0" indent="0">
              <a:buNone/>
            </a:pPr>
            <a:r>
              <a:rPr lang="tr-TR" sz="2300" b="1" dirty="0">
                <a:solidFill>
                  <a:srgbClr val="FFFF00"/>
                </a:solidFill>
              </a:rPr>
              <a:t>2</a:t>
            </a:r>
            <a:r>
              <a:rPr lang="en-US" sz="2300" b="1" dirty="0" smtClean="0">
                <a:solidFill>
                  <a:srgbClr val="FFFF00"/>
                </a:solidFill>
              </a:rPr>
              <a:t>) </a:t>
            </a:r>
            <a:r>
              <a:rPr lang="en-US" sz="2300" b="1" dirty="0" smtClean="0"/>
              <a:t>Sınav </a:t>
            </a:r>
            <a:r>
              <a:rPr lang="en-US" sz="2300" b="1" dirty="0" err="1" smtClean="0"/>
              <a:t>görevlileri</a:t>
            </a:r>
            <a:r>
              <a:rPr lang="en-US" sz="2300" b="1" dirty="0" smtClean="0"/>
              <a:t>, </a:t>
            </a:r>
            <a:r>
              <a:rPr lang="en-US" sz="2300" dirty="0" smtClean="0"/>
              <a:t>sınava ait </a:t>
            </a:r>
            <a:r>
              <a:rPr lang="en-US" sz="2300" dirty="0" err="1" smtClean="0"/>
              <a:t>evrakı</a:t>
            </a:r>
            <a:r>
              <a:rPr lang="en-US" sz="2300" dirty="0" smtClean="0"/>
              <a:t> öğrencilerin </a:t>
            </a:r>
            <a:r>
              <a:rPr lang="en-US" sz="2300" dirty="0" err="1" smtClean="0"/>
              <a:t>önünde</a:t>
            </a:r>
            <a:r>
              <a:rPr lang="en-US" sz="2300" dirty="0" smtClean="0"/>
              <a:t> kontrol </a:t>
            </a:r>
            <a:r>
              <a:rPr lang="en-US" sz="2300" dirty="0" err="1" smtClean="0"/>
              <a:t>ederek</a:t>
            </a:r>
            <a:r>
              <a:rPr lang="en-US" sz="2300" dirty="0" smtClean="0"/>
              <a:t> </a:t>
            </a:r>
            <a:r>
              <a:rPr lang="en-US" sz="2300" dirty="0" err="1" smtClean="0"/>
              <a:t>toplayacak</a:t>
            </a:r>
            <a:r>
              <a:rPr lang="en-US" sz="2300" dirty="0" smtClean="0"/>
              <a:t>,  cevap  </a:t>
            </a:r>
            <a:r>
              <a:rPr lang="en-US" sz="2300" dirty="0" err="1" smtClean="0"/>
              <a:t>kâğıtlarını</a:t>
            </a:r>
            <a:r>
              <a:rPr lang="en-US" sz="2300" dirty="0" smtClean="0"/>
              <a:t>  sınav  </a:t>
            </a:r>
            <a:r>
              <a:rPr lang="en-US" sz="2300" dirty="0" err="1" smtClean="0"/>
              <a:t>güvenlik</a:t>
            </a:r>
            <a:r>
              <a:rPr lang="en-US" sz="2300" dirty="0" smtClean="0"/>
              <a:t>  </a:t>
            </a:r>
            <a:r>
              <a:rPr lang="en-US" sz="2300" dirty="0" err="1" smtClean="0"/>
              <a:t>torbasına</a:t>
            </a:r>
            <a:r>
              <a:rPr lang="en-US" sz="2300" dirty="0" smtClean="0"/>
              <a:t>  </a:t>
            </a:r>
            <a:r>
              <a:rPr lang="en-US" sz="2300" dirty="0" err="1" smtClean="0"/>
              <a:t>koyup</a:t>
            </a:r>
            <a:r>
              <a:rPr lang="en-US" sz="2300" dirty="0" smtClean="0"/>
              <a:t>  </a:t>
            </a:r>
            <a:r>
              <a:rPr lang="en-US" sz="2300" dirty="0" err="1" smtClean="0"/>
              <a:t>kapattıktan</a:t>
            </a:r>
            <a:r>
              <a:rPr lang="en-US" sz="2300" dirty="0" smtClean="0"/>
              <a:t>  sonra soru </a:t>
            </a:r>
            <a:r>
              <a:rPr lang="en-US" sz="2300" dirty="0" err="1" smtClean="0"/>
              <a:t>kitapçıklarıyla</a:t>
            </a:r>
            <a:r>
              <a:rPr lang="en-US" sz="2300" dirty="0" smtClean="0"/>
              <a:t> </a:t>
            </a:r>
            <a:r>
              <a:rPr lang="en-US" sz="2300" dirty="0" err="1" smtClean="0"/>
              <a:t>birlikte</a:t>
            </a:r>
            <a:r>
              <a:rPr lang="en-US" sz="2300" dirty="0" smtClean="0"/>
              <a:t> </a:t>
            </a:r>
            <a:r>
              <a:rPr lang="en-US" sz="2300" dirty="0" err="1" smtClean="0"/>
              <a:t>bina</a:t>
            </a:r>
            <a:r>
              <a:rPr lang="en-US" sz="2300" dirty="0" smtClean="0"/>
              <a:t> sınav </a:t>
            </a:r>
            <a:r>
              <a:rPr lang="en-US" sz="2300" dirty="0" err="1" smtClean="0"/>
              <a:t>komisyonuna</a:t>
            </a:r>
            <a:r>
              <a:rPr lang="en-US" sz="2300" dirty="0" smtClean="0"/>
              <a:t> </a:t>
            </a:r>
            <a:r>
              <a:rPr lang="en-US" sz="2300" dirty="0" err="1" smtClean="0"/>
              <a:t>teslim</a:t>
            </a:r>
            <a:r>
              <a:rPr lang="en-US" sz="2300" dirty="0" smtClean="0"/>
              <a:t> </a:t>
            </a:r>
            <a:r>
              <a:rPr lang="en-US" sz="2300" dirty="0" err="1" smtClean="0"/>
              <a:t>edecektir</a:t>
            </a:r>
            <a:r>
              <a:rPr lang="en-US" sz="2300" dirty="0" smtClean="0"/>
              <a:t>.</a:t>
            </a:r>
            <a:endParaRPr lang="tr-TR" sz="2300" dirty="0" smtClean="0"/>
          </a:p>
          <a:p>
            <a:pPr marL="0" indent="0">
              <a:buNone/>
            </a:pPr>
            <a:r>
              <a:rPr lang="tr-TR" sz="2300" b="1" dirty="0">
                <a:solidFill>
                  <a:srgbClr val="FFFF00"/>
                </a:solidFill>
              </a:rPr>
              <a:t>3</a:t>
            </a:r>
            <a:r>
              <a:rPr lang="en-US" sz="2300" b="1" dirty="0" smtClean="0">
                <a:solidFill>
                  <a:srgbClr val="FFFF00"/>
                </a:solidFill>
              </a:rPr>
              <a:t>)   </a:t>
            </a:r>
            <a:r>
              <a:rPr lang="en-US" sz="2300" b="1" dirty="0" smtClean="0"/>
              <a:t>Bina sınav </a:t>
            </a:r>
            <a:r>
              <a:rPr lang="en-US" sz="2300" b="1" dirty="0" err="1" smtClean="0"/>
              <a:t>komisyonu</a:t>
            </a:r>
            <a:r>
              <a:rPr lang="en-US" sz="2300" b="1" dirty="0" smtClean="0"/>
              <a:t>, </a:t>
            </a:r>
            <a:r>
              <a:rPr lang="en-US" sz="2300" dirty="0" err="1" smtClean="0"/>
              <a:t>sınıflardan</a:t>
            </a:r>
            <a:r>
              <a:rPr lang="en-US" sz="2300" dirty="0" smtClean="0"/>
              <a:t> </a:t>
            </a:r>
            <a:r>
              <a:rPr lang="en-US" sz="2300" dirty="0" err="1" smtClean="0"/>
              <a:t>gelen</a:t>
            </a:r>
            <a:r>
              <a:rPr lang="en-US" sz="2300" dirty="0" smtClean="0"/>
              <a:t> sınav </a:t>
            </a:r>
            <a:r>
              <a:rPr lang="en-US" sz="2300" dirty="0" err="1" smtClean="0"/>
              <a:t>güvenlik</a:t>
            </a:r>
            <a:r>
              <a:rPr lang="en-US" sz="2300" dirty="0" smtClean="0"/>
              <a:t> </a:t>
            </a:r>
            <a:r>
              <a:rPr lang="en-US" sz="2300" dirty="0" err="1" smtClean="0"/>
              <a:t>torbalarını</a:t>
            </a:r>
            <a:r>
              <a:rPr lang="en-US" sz="2300" dirty="0" smtClean="0"/>
              <a:t> </a:t>
            </a:r>
            <a:r>
              <a:rPr lang="en-US" sz="2300" dirty="0" err="1" smtClean="0"/>
              <a:t>dönüş</a:t>
            </a:r>
            <a:r>
              <a:rPr lang="en-US" sz="2300" dirty="0" smtClean="0"/>
              <a:t> sınav </a:t>
            </a:r>
            <a:r>
              <a:rPr lang="en-US" sz="2300" dirty="0" err="1" smtClean="0"/>
              <a:t>evrak</a:t>
            </a:r>
            <a:r>
              <a:rPr lang="en-US" sz="2300" dirty="0" smtClean="0"/>
              <a:t> </a:t>
            </a:r>
            <a:r>
              <a:rPr lang="en-US" sz="2300" dirty="0" err="1" smtClean="0"/>
              <a:t>kutularına</a:t>
            </a:r>
            <a:r>
              <a:rPr lang="en-US" sz="2300" dirty="0" smtClean="0"/>
              <a:t> </a:t>
            </a:r>
            <a:r>
              <a:rPr lang="en-US" sz="2300" dirty="0" err="1" smtClean="0"/>
              <a:t>koyarak</a:t>
            </a:r>
            <a:r>
              <a:rPr lang="en-US" sz="2300" dirty="0" smtClean="0"/>
              <a:t> </a:t>
            </a:r>
            <a:r>
              <a:rPr lang="en-US" sz="2300" dirty="0" err="1" smtClean="0"/>
              <a:t>seri</a:t>
            </a:r>
            <a:r>
              <a:rPr lang="en-US" sz="2300" dirty="0" smtClean="0"/>
              <a:t> </a:t>
            </a:r>
            <a:r>
              <a:rPr lang="en-US" sz="2300" dirty="0" err="1" smtClean="0"/>
              <a:t>numaralı</a:t>
            </a:r>
            <a:r>
              <a:rPr lang="en-US" sz="2300" dirty="0" smtClean="0"/>
              <a:t> </a:t>
            </a:r>
            <a:r>
              <a:rPr lang="en-US" sz="2300" dirty="0" err="1" smtClean="0"/>
              <a:t>güvenlik</a:t>
            </a:r>
            <a:r>
              <a:rPr lang="en-US" sz="2300" dirty="0" smtClean="0"/>
              <a:t> </a:t>
            </a:r>
            <a:r>
              <a:rPr lang="en-US" sz="2300" dirty="0" err="1" smtClean="0"/>
              <a:t>kilidi</a:t>
            </a:r>
            <a:r>
              <a:rPr lang="en-US" sz="2300" dirty="0" smtClean="0"/>
              <a:t> ile bu </a:t>
            </a:r>
            <a:r>
              <a:rPr lang="en-US" sz="2300" dirty="0" err="1" smtClean="0"/>
              <a:t>kutuları</a:t>
            </a:r>
            <a:r>
              <a:rPr lang="en-US" sz="2300" dirty="0" smtClean="0"/>
              <a:t> </a:t>
            </a:r>
            <a:r>
              <a:rPr lang="en-US" sz="2300" dirty="0" err="1" smtClean="0"/>
              <a:t>kapatacak</a:t>
            </a:r>
            <a:r>
              <a:rPr lang="en-US" sz="2300" dirty="0" smtClean="0"/>
              <a:t> ve </a:t>
            </a:r>
            <a:r>
              <a:rPr lang="en-US" sz="2300" dirty="0" err="1" smtClean="0"/>
              <a:t>görevli</a:t>
            </a:r>
            <a:r>
              <a:rPr lang="en-US" sz="2300" dirty="0" smtClean="0"/>
              <a:t> </a:t>
            </a:r>
            <a:r>
              <a:rPr lang="en-US" sz="2300" dirty="0" err="1" smtClean="0"/>
              <a:t>kuryelere</a:t>
            </a:r>
            <a:r>
              <a:rPr lang="en-US" sz="2300" dirty="0" smtClean="0"/>
              <a:t> </a:t>
            </a:r>
            <a:r>
              <a:rPr lang="en-US" sz="2300" dirty="0" err="1" smtClean="0"/>
              <a:t>tutanakla</a:t>
            </a:r>
            <a:r>
              <a:rPr lang="en-US" sz="2300" dirty="0" smtClean="0"/>
              <a:t> </a:t>
            </a:r>
            <a:r>
              <a:rPr lang="en-US" sz="2300" dirty="0" err="1" smtClean="0"/>
              <a:t>teslim</a:t>
            </a:r>
            <a:r>
              <a:rPr lang="en-US" sz="2300" dirty="0" smtClean="0"/>
              <a:t> </a:t>
            </a:r>
            <a:r>
              <a:rPr lang="en-US" sz="2300" dirty="0" err="1" smtClean="0"/>
              <a:t>edecektir</a:t>
            </a:r>
            <a:r>
              <a:rPr lang="en-US" sz="2300" dirty="0" smtClean="0"/>
              <a:t>. </a:t>
            </a:r>
            <a:r>
              <a:rPr lang="en-US" sz="2300" dirty="0" err="1" smtClean="0"/>
              <a:t>Kitapçıklar</a:t>
            </a:r>
            <a:r>
              <a:rPr lang="en-US" sz="2300" dirty="0" smtClean="0"/>
              <a:t> okullarda </a:t>
            </a:r>
            <a:r>
              <a:rPr lang="en-US" sz="2300" dirty="0" err="1" smtClean="0"/>
              <a:t>bırakılacak</a:t>
            </a:r>
            <a:r>
              <a:rPr lang="en-US" sz="2300" dirty="0" smtClean="0"/>
              <a:t>   olup   ikinci   gün   </a:t>
            </a:r>
            <a:r>
              <a:rPr lang="en-US" sz="2300" dirty="0" err="1" smtClean="0"/>
              <a:t>oturumu</a:t>
            </a:r>
            <a:r>
              <a:rPr lang="en-US" sz="2300" dirty="0" smtClean="0"/>
              <a:t>   tamamlandıktan   </a:t>
            </a:r>
            <a:r>
              <a:rPr lang="en-US" sz="2300" dirty="0" err="1" smtClean="0"/>
              <a:t>sonraki</a:t>
            </a:r>
            <a:r>
              <a:rPr lang="en-US" sz="2300" dirty="0" smtClean="0"/>
              <a:t>   gün   isteyen öğrenciye verilecektir.</a:t>
            </a:r>
            <a:endParaRPr lang="tr-TR" sz="2300" dirty="0" smtClean="0"/>
          </a:p>
          <a:p>
            <a:endParaRPr lang="tr-TR" sz="23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8658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7687690" cy="936104"/>
          </a:xfrm>
        </p:spPr>
        <p:txBody>
          <a:bodyPr>
            <a:normAutofit/>
          </a:bodyPr>
          <a:lstStyle/>
          <a:p>
            <a:pPr algn="ctr"/>
            <a:r>
              <a:rPr lang="tr-TR" sz="3200" b="1" dirty="0"/>
              <a:t>9</a:t>
            </a:r>
            <a:r>
              <a:rPr lang="en-US" sz="3200" b="1" dirty="0" smtClean="0"/>
              <a:t>.MAZERET </a:t>
            </a:r>
            <a:r>
              <a:rPr lang="en-US" sz="3200" b="1" dirty="0"/>
              <a:t>SINAVININ UYGULANMASI</a:t>
            </a:r>
            <a:endParaRPr lang="tr-TR" sz="3200" dirty="0"/>
          </a:p>
        </p:txBody>
      </p:sp>
      <p:sp>
        <p:nvSpPr>
          <p:cNvPr id="3" name="İçerik Yer Tutucusu 2"/>
          <p:cNvSpPr>
            <a:spLocks noGrp="1"/>
          </p:cNvSpPr>
          <p:nvPr>
            <p:ph idx="1"/>
          </p:nvPr>
        </p:nvSpPr>
        <p:spPr>
          <a:xfrm>
            <a:off x="323528" y="980728"/>
            <a:ext cx="8064896" cy="5472608"/>
          </a:xfrm>
        </p:spPr>
        <p:txBody>
          <a:bodyPr>
            <a:noAutofit/>
          </a:bodyPr>
          <a:lstStyle/>
          <a:p>
            <a:pPr marL="0" indent="0">
              <a:buNone/>
            </a:pPr>
            <a:r>
              <a:rPr lang="tr-TR" sz="2300" dirty="0" smtClean="0"/>
              <a:t>     </a:t>
            </a:r>
            <a:r>
              <a:rPr lang="en-US" sz="2300" dirty="0" err="1" smtClean="0"/>
              <a:t>Ortak</a:t>
            </a:r>
            <a:r>
              <a:rPr lang="en-US" sz="2300" dirty="0" smtClean="0"/>
              <a:t> </a:t>
            </a:r>
            <a:r>
              <a:rPr lang="en-US" sz="2300" dirty="0"/>
              <a:t>sınav/sınavlara girmeyen </a:t>
            </a:r>
            <a:r>
              <a:rPr lang="en-US" sz="2300" dirty="0" err="1"/>
              <a:t>öğrencilerden</a:t>
            </a:r>
            <a:r>
              <a:rPr lang="en-US" sz="2300" dirty="0"/>
              <a:t> </a:t>
            </a:r>
            <a:r>
              <a:rPr lang="en-US" sz="2300" dirty="0" err="1"/>
              <a:t>mazeretleri</a:t>
            </a:r>
            <a:r>
              <a:rPr lang="en-US" sz="2300" dirty="0"/>
              <a:t> okul müdürlüğünce uygun </a:t>
            </a:r>
            <a:r>
              <a:rPr lang="en-US" sz="2300" dirty="0" err="1"/>
              <a:t>görülenlerin</a:t>
            </a:r>
            <a:r>
              <a:rPr lang="en-US" sz="2300" dirty="0"/>
              <a:t> mazeret sınavları, sınav takviminde belirtilen tarihlerde yapılacaktır. Mazeret sınavları  da  her  gün  üç  ders  yazılısı  tek  oturum  olmak  üzere  iki  günde  iki  oturum hâlinde </a:t>
            </a:r>
            <a:r>
              <a:rPr lang="en-US" sz="2300" dirty="0" err="1"/>
              <a:t>Bakanlık</a:t>
            </a:r>
            <a:r>
              <a:rPr lang="en-US" sz="2300" dirty="0"/>
              <a:t> tarafından </a:t>
            </a:r>
            <a:r>
              <a:rPr lang="en-US" sz="2300" dirty="0" err="1"/>
              <a:t>belirlenecek</a:t>
            </a:r>
            <a:r>
              <a:rPr lang="en-US" sz="2300" dirty="0"/>
              <a:t> okullarda yapılacaktır.</a:t>
            </a:r>
            <a:endParaRPr lang="tr-TR" sz="2300" dirty="0"/>
          </a:p>
          <a:p>
            <a:pPr marL="0" indent="0">
              <a:buNone/>
            </a:pPr>
            <a:r>
              <a:rPr lang="tr-TR" sz="2300" dirty="0" smtClean="0"/>
              <a:t>     </a:t>
            </a:r>
            <a:r>
              <a:rPr lang="en-US" sz="2300" dirty="0" err="1" smtClean="0"/>
              <a:t>Mazeretlerini</a:t>
            </a:r>
            <a:r>
              <a:rPr lang="en-US" sz="2300" dirty="0" smtClean="0"/>
              <a:t> </a:t>
            </a:r>
            <a:r>
              <a:rPr lang="en-US" sz="2300" dirty="0"/>
              <a:t>ortak sınavlardan önce bildiren ve sınav günü </a:t>
            </a:r>
            <a:r>
              <a:rPr lang="en-US" sz="2300" dirty="0" err="1"/>
              <a:t>mazeretli</a:t>
            </a:r>
            <a:r>
              <a:rPr lang="en-US" sz="2300" dirty="0"/>
              <a:t>/</a:t>
            </a:r>
            <a:r>
              <a:rPr lang="en-US" sz="2300" dirty="0" err="1"/>
              <a:t>mazeretsiz</a:t>
            </a:r>
            <a:r>
              <a:rPr lang="en-US" sz="2300" dirty="0"/>
              <a:t> </a:t>
            </a:r>
            <a:r>
              <a:rPr lang="en-US" sz="2300" dirty="0" err="1" smtClean="0"/>
              <a:t>olarak</a:t>
            </a:r>
            <a:r>
              <a:rPr lang="tr-TR" sz="2300" dirty="0" smtClean="0"/>
              <a:t> </a:t>
            </a:r>
            <a:r>
              <a:rPr lang="en-US" sz="2300" dirty="0" err="1" smtClean="0"/>
              <a:t>ortak</a:t>
            </a:r>
            <a:r>
              <a:rPr lang="en-US" sz="2300" dirty="0" smtClean="0"/>
              <a:t> </a:t>
            </a:r>
            <a:r>
              <a:rPr lang="en-US" sz="2300" dirty="0"/>
              <a:t>sınavlara girmeyen öğrencilerin bilgileri sınavların yapıldığı gün her bir </a:t>
            </a:r>
            <a:r>
              <a:rPr lang="en-US" sz="2300" dirty="0" err="1"/>
              <a:t>ders</a:t>
            </a:r>
            <a:r>
              <a:rPr lang="en-US" sz="2300" dirty="0"/>
              <a:t> </a:t>
            </a:r>
            <a:r>
              <a:rPr lang="en-US" sz="2300" dirty="0" err="1" smtClean="0"/>
              <a:t>yazılısından</a:t>
            </a:r>
            <a:r>
              <a:rPr lang="tr-TR" sz="2300" dirty="0" smtClean="0"/>
              <a:t> </a:t>
            </a:r>
            <a:r>
              <a:rPr lang="en-US" sz="2300" dirty="0" err="1" smtClean="0"/>
              <a:t>sonra</a:t>
            </a:r>
            <a:r>
              <a:rPr lang="en-US" sz="2300" dirty="0" smtClean="0"/>
              <a:t>   </a:t>
            </a:r>
            <a:r>
              <a:rPr lang="en-US" sz="2300" dirty="0"/>
              <a:t>veya   son   ders   yazılısının   ardından   e-Okul   Sistemine   okul   </a:t>
            </a:r>
            <a:r>
              <a:rPr lang="en-US" sz="2300" dirty="0" err="1"/>
              <a:t>müdürlüğü</a:t>
            </a:r>
            <a:r>
              <a:rPr lang="en-US" sz="2300" dirty="0"/>
              <a:t>   </a:t>
            </a:r>
            <a:r>
              <a:rPr lang="en-US" sz="2300" dirty="0" err="1" smtClean="0"/>
              <a:t>tarafından</a:t>
            </a:r>
            <a:r>
              <a:rPr lang="tr-TR" sz="2300" dirty="0" smtClean="0"/>
              <a:t> </a:t>
            </a:r>
            <a:r>
              <a:rPr lang="en-US" sz="2300" dirty="0" err="1" smtClean="0"/>
              <a:t>işlenecektir</a:t>
            </a:r>
            <a:r>
              <a:rPr lang="en-US" sz="2300" dirty="0"/>
              <a:t>.</a:t>
            </a:r>
            <a:endParaRPr lang="tr-TR" sz="2300" dirty="0"/>
          </a:p>
          <a:p>
            <a:endParaRPr lang="tr-TR" sz="23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88951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268760"/>
            <a:ext cx="7704856" cy="4195481"/>
          </a:xfrm>
        </p:spPr>
        <p:txBody>
          <a:bodyPr>
            <a:normAutofit/>
          </a:bodyPr>
          <a:lstStyle/>
          <a:p>
            <a:pPr marL="0" indent="0">
              <a:buNone/>
            </a:pPr>
            <a:r>
              <a:rPr lang="tr-TR" sz="2400" dirty="0" smtClean="0"/>
              <a:t>   </a:t>
            </a:r>
            <a:r>
              <a:rPr lang="en-US" sz="2400" dirty="0" smtClean="0"/>
              <a:t>Mazeret sınavına katılması uygun görülen öğrencilerin bilgileri sınavlar tamamlandıktan</a:t>
            </a:r>
            <a:endParaRPr lang="tr-TR" sz="2400" dirty="0" smtClean="0"/>
          </a:p>
          <a:p>
            <a:pPr marL="0" indent="0">
              <a:buNone/>
            </a:pPr>
            <a:r>
              <a:rPr lang="en-US" sz="2400" dirty="0" smtClean="0"/>
              <a:t>sonra e-Okul Sistemine </a:t>
            </a:r>
            <a:r>
              <a:rPr lang="en-US" sz="2400" dirty="0" smtClean="0">
                <a:solidFill>
                  <a:srgbClr val="FFFF00"/>
                </a:solidFill>
              </a:rPr>
              <a:t>5 (beş) </a:t>
            </a:r>
            <a:r>
              <a:rPr lang="en-US" sz="2400" dirty="0" err="1" smtClean="0"/>
              <a:t>takvim</a:t>
            </a:r>
            <a:r>
              <a:rPr lang="en-US" sz="2400" dirty="0" smtClean="0"/>
              <a:t> günü içerisinde </a:t>
            </a:r>
            <a:r>
              <a:rPr lang="en-US" sz="2400" dirty="0" err="1" smtClean="0"/>
              <a:t>girilecektir</a:t>
            </a:r>
            <a:r>
              <a:rPr lang="en-US" sz="2400" dirty="0" smtClean="0"/>
              <a:t>. Bu süre tamamlandıktan sonra</a:t>
            </a:r>
            <a:r>
              <a:rPr lang="tr-TR" sz="2400" dirty="0"/>
              <a:t> </a:t>
            </a:r>
            <a:r>
              <a:rPr lang="en-US" sz="2400" dirty="0" err="1" smtClean="0"/>
              <a:t>gelen</a:t>
            </a:r>
            <a:r>
              <a:rPr lang="en-US" sz="2400" dirty="0" smtClean="0"/>
              <a:t> talepler </a:t>
            </a:r>
            <a:r>
              <a:rPr lang="en-US" sz="2400" dirty="0" err="1" smtClean="0"/>
              <a:t>işleme</a:t>
            </a:r>
            <a:r>
              <a:rPr lang="en-US" sz="2400" dirty="0" smtClean="0"/>
              <a:t> alınmayacak olup, </a:t>
            </a:r>
            <a:r>
              <a:rPr lang="en-US" sz="2400" dirty="0" err="1" smtClean="0"/>
              <a:t>sorumluluk</a:t>
            </a:r>
            <a:r>
              <a:rPr lang="en-US" sz="2400" dirty="0" smtClean="0"/>
              <a:t> okul müdürlüğüne ait olacaktır.</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3782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
            </a:r>
            <a:br>
              <a:rPr lang="tr-TR" dirty="0"/>
            </a:br>
            <a:r>
              <a:rPr lang="en-US" sz="3200" b="1" dirty="0" smtClean="0"/>
              <a:t>1</a:t>
            </a:r>
            <a:r>
              <a:rPr lang="tr-TR" sz="3200" b="1" dirty="0" smtClean="0"/>
              <a:t>0</a:t>
            </a:r>
            <a:r>
              <a:rPr lang="en-US" sz="3200" b="1" dirty="0" smtClean="0"/>
              <a:t>.</a:t>
            </a:r>
            <a:r>
              <a:rPr lang="tr-TR" sz="3200" b="1" dirty="0" smtClean="0"/>
              <a:t> </a:t>
            </a:r>
            <a:r>
              <a:rPr lang="en-US" sz="3200" b="1" dirty="0" smtClean="0"/>
              <a:t>SINAVIN </a:t>
            </a:r>
            <a:r>
              <a:rPr lang="en-US" sz="3200" b="1" dirty="0"/>
              <a:t>DEĞERLENDİRİLMESİ</a:t>
            </a:r>
            <a:endParaRPr lang="tr-TR" dirty="0"/>
          </a:p>
        </p:txBody>
      </p:sp>
      <p:sp>
        <p:nvSpPr>
          <p:cNvPr id="3" name="İçerik Yer Tutucusu 2"/>
          <p:cNvSpPr>
            <a:spLocks noGrp="1"/>
          </p:cNvSpPr>
          <p:nvPr>
            <p:ph idx="1"/>
          </p:nvPr>
        </p:nvSpPr>
        <p:spPr/>
        <p:txBody>
          <a:bodyPr>
            <a:normAutofit/>
          </a:bodyPr>
          <a:lstStyle/>
          <a:p>
            <a:pPr marL="0" indent="0">
              <a:buNone/>
            </a:pPr>
            <a:endParaRPr lang="tr-TR" b="1" dirty="0" smtClean="0"/>
          </a:p>
          <a:p>
            <a:pPr marL="0" indent="0">
              <a:buNone/>
            </a:pPr>
            <a:endParaRPr lang="tr-TR" b="1" dirty="0"/>
          </a:p>
          <a:p>
            <a:pPr marL="0" indent="0">
              <a:buNone/>
            </a:pPr>
            <a:r>
              <a:rPr lang="tr-TR" sz="2400" b="1" dirty="0" smtClean="0">
                <a:solidFill>
                  <a:srgbClr val="FFFF00"/>
                </a:solidFill>
              </a:rPr>
              <a:t>a.</a:t>
            </a:r>
            <a:r>
              <a:rPr lang="en-US" sz="2400" b="1" dirty="0" smtClean="0">
                <a:solidFill>
                  <a:srgbClr val="FFFF00"/>
                </a:solidFill>
              </a:rPr>
              <a:t>  </a:t>
            </a:r>
            <a:r>
              <a:rPr lang="en-US" sz="2400" dirty="0"/>
              <a:t>Her test için doğru cevap </a:t>
            </a:r>
            <a:r>
              <a:rPr lang="en-US" sz="2400" dirty="0" err="1"/>
              <a:t>sayıları</a:t>
            </a:r>
            <a:r>
              <a:rPr lang="en-US" sz="2400" dirty="0"/>
              <a:t> esas alınarak ham </a:t>
            </a:r>
            <a:r>
              <a:rPr lang="en-US" sz="2400" dirty="0" err="1" smtClean="0"/>
              <a:t>puanlar</a:t>
            </a:r>
            <a:r>
              <a:rPr lang="tr-TR" sz="2400" dirty="0" smtClean="0"/>
              <a:t> </a:t>
            </a:r>
            <a:r>
              <a:rPr lang="en-US" sz="2400" dirty="0" smtClean="0"/>
              <a:t>hesaplanacaktır</a:t>
            </a:r>
            <a:r>
              <a:rPr lang="en-US" sz="2400" dirty="0"/>
              <a:t>.</a:t>
            </a:r>
            <a:endParaRPr lang="tr-TR" sz="2400" dirty="0"/>
          </a:p>
          <a:p>
            <a:pPr marL="0" indent="0">
              <a:buNone/>
            </a:pPr>
            <a:r>
              <a:rPr lang="tr-TR" sz="2400" b="1" dirty="0" smtClean="0">
                <a:solidFill>
                  <a:srgbClr val="FFFF00"/>
                </a:solidFill>
              </a:rPr>
              <a:t>b</a:t>
            </a:r>
            <a:r>
              <a:rPr lang="en-US" sz="2400" b="1" dirty="0" smtClean="0">
                <a:solidFill>
                  <a:srgbClr val="FFFF00"/>
                </a:solidFill>
              </a:rPr>
              <a:t>. </a:t>
            </a:r>
            <a:r>
              <a:rPr lang="en-US" sz="2400" dirty="0"/>
              <a:t>Yanlış cevap sayısı doğru cevap </a:t>
            </a:r>
            <a:r>
              <a:rPr lang="en-US" sz="2400" dirty="0" err="1"/>
              <a:t>sayısını</a:t>
            </a:r>
            <a:r>
              <a:rPr lang="en-US" sz="2400" dirty="0"/>
              <a:t> </a:t>
            </a:r>
            <a:r>
              <a:rPr lang="en-US" sz="2400" dirty="0" err="1" smtClean="0"/>
              <a:t>etkilemeyecektir</a:t>
            </a:r>
            <a:r>
              <a:rPr lang="tr-TR" sz="2400" dirty="0"/>
              <a:t>.</a:t>
            </a:r>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8226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29600" cy="1143000"/>
          </a:xfrm>
        </p:spPr>
        <p:txBody>
          <a:bodyPr>
            <a:normAutofit fontScale="90000"/>
          </a:bodyPr>
          <a:lstStyle/>
          <a:p>
            <a:pPr algn="ctr"/>
            <a:r>
              <a:rPr lang="tr-TR" sz="3200" b="1" dirty="0" smtClean="0"/>
              <a:t>1. </a:t>
            </a:r>
            <a:r>
              <a:rPr lang="en-US" sz="3200" b="1" dirty="0" smtClean="0"/>
              <a:t>GENEL </a:t>
            </a:r>
            <a:r>
              <a:rPr lang="en-US" sz="3200" b="1" dirty="0"/>
              <a:t>AÇIKLAMALAR</a:t>
            </a:r>
            <a:r>
              <a:rPr lang="tr-TR" dirty="0"/>
              <a:t/>
            </a:r>
            <a:br>
              <a:rPr lang="tr-TR" dirty="0"/>
            </a:br>
            <a:endParaRPr lang="tr-TR" dirty="0"/>
          </a:p>
        </p:txBody>
      </p:sp>
      <p:sp>
        <p:nvSpPr>
          <p:cNvPr id="3" name="İçerik Yer Tutucusu 2"/>
          <p:cNvSpPr>
            <a:spLocks noGrp="1"/>
          </p:cNvSpPr>
          <p:nvPr>
            <p:ph idx="1"/>
          </p:nvPr>
        </p:nvSpPr>
        <p:spPr>
          <a:xfrm>
            <a:off x="323528" y="980728"/>
            <a:ext cx="8568952" cy="5616624"/>
          </a:xfrm>
        </p:spPr>
        <p:txBody>
          <a:bodyPr>
            <a:noAutofit/>
          </a:bodyPr>
          <a:lstStyle/>
          <a:p>
            <a:pPr marL="0" indent="0">
              <a:buNone/>
            </a:pPr>
            <a:r>
              <a:rPr lang="tr-TR" dirty="0" smtClean="0"/>
              <a:t>  </a:t>
            </a:r>
          </a:p>
          <a:p>
            <a:pPr marL="0" indent="0">
              <a:buNone/>
            </a:pPr>
            <a:endParaRPr lang="tr-TR" dirty="0"/>
          </a:p>
          <a:p>
            <a:pPr marL="0" indent="0">
              <a:buNone/>
            </a:pPr>
            <a:r>
              <a:rPr lang="tr-TR" sz="2400" b="1" dirty="0" smtClean="0"/>
              <a:t> </a:t>
            </a:r>
            <a:r>
              <a:rPr lang="en-US" sz="2400" b="1" dirty="0" smtClean="0"/>
              <a:t>Bu </a:t>
            </a:r>
            <a:r>
              <a:rPr lang="en-US" sz="2400" b="1" dirty="0"/>
              <a:t>kılavuzda 2015-2016 öğretim yılı ortak sınavları ile ilgili usul ve esaslar yer almaktadır</a:t>
            </a:r>
            <a:r>
              <a:rPr lang="en-US" sz="2400" b="1" dirty="0" smtClean="0"/>
              <a:t>.</a:t>
            </a:r>
            <a:endParaRPr lang="tr-TR" sz="2400" b="1" dirty="0" smtClean="0"/>
          </a:p>
          <a:p>
            <a:pPr marL="0" indent="0">
              <a:buNone/>
            </a:pPr>
            <a:endParaRPr lang="tr-TR" sz="2400" b="1" dirty="0"/>
          </a:p>
          <a:p>
            <a:pPr marL="0" indent="0">
              <a:buNone/>
            </a:pPr>
            <a:r>
              <a:rPr lang="en-US" sz="2400" b="1" dirty="0" smtClean="0"/>
              <a:t>Ortaokulların </a:t>
            </a:r>
            <a:r>
              <a:rPr lang="en-US" sz="2400" b="1" dirty="0"/>
              <a:t>8’inci sınıflarında Türkçe, matematik, fen ve teknoloji, din kültürü ve ahlak bilgisi, T.C. inkılâp tarihi ve Atatürkçülük, yabancı dil dersleri için dönemsel olarak yapılan sınavlardan, iki yazılısı olan derslerden birincisi, üç yazılısı olan derslerden ikincisi olmak üzere, Ölçme, Değerlendirme </a:t>
            </a:r>
            <a:r>
              <a:rPr lang="tr-TR" sz="2400" b="1" dirty="0" smtClean="0"/>
              <a:t> </a:t>
            </a:r>
            <a:r>
              <a:rPr lang="en-US" sz="2400" b="1" dirty="0" smtClean="0"/>
              <a:t>ve </a:t>
            </a:r>
            <a:r>
              <a:rPr lang="tr-TR" sz="2400" b="1" dirty="0" smtClean="0"/>
              <a:t> </a:t>
            </a:r>
            <a:r>
              <a:rPr lang="en-US" sz="2400" b="1" dirty="0" smtClean="0"/>
              <a:t>Sınav </a:t>
            </a:r>
            <a:r>
              <a:rPr lang="en-US" sz="2400" b="1" dirty="0"/>
              <a:t>Hizmetleri Genel Müdürlüğünce her dönem ortak sınavlar </a:t>
            </a:r>
            <a:r>
              <a:rPr lang="en-US" sz="2400" b="1" dirty="0" smtClean="0"/>
              <a:t>yapılacaktır</a:t>
            </a:r>
            <a:r>
              <a:rPr lang="tr-TR" sz="2400" b="1" dirty="0" smtClean="0"/>
              <a:t>.</a:t>
            </a:r>
          </a:p>
          <a:p>
            <a:endParaRPr lang="tr-TR" dirty="0" smtClean="0"/>
          </a:p>
          <a:p>
            <a:endParaRPr lang="tr-TR" dirty="0"/>
          </a:p>
        </p:txBody>
      </p:sp>
      <p:sp>
        <p:nvSpPr>
          <p:cNvPr id="4" name="Sağ Ok 3"/>
          <p:cNvSpPr/>
          <p:nvPr/>
        </p:nvSpPr>
        <p:spPr>
          <a:xfrm>
            <a:off x="7668344" y="6309320"/>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1911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4710" y="452718"/>
            <a:ext cx="7615682" cy="1400530"/>
          </a:xfrm>
        </p:spPr>
        <p:txBody>
          <a:bodyPr>
            <a:normAutofit fontScale="90000"/>
          </a:bodyPr>
          <a:lstStyle/>
          <a:p>
            <a:pPr algn="ctr"/>
            <a:r>
              <a:rPr lang="tr-TR" dirty="0"/>
              <a:t/>
            </a:r>
            <a:br>
              <a:rPr lang="tr-TR" dirty="0"/>
            </a:br>
            <a:r>
              <a:rPr lang="en-US" sz="3200" b="1" dirty="0" err="1" smtClean="0"/>
              <a:t>Yerleştirmeye</a:t>
            </a:r>
            <a:r>
              <a:rPr lang="en-US" sz="3200" b="1" dirty="0" smtClean="0"/>
              <a:t> </a:t>
            </a:r>
            <a:r>
              <a:rPr lang="en-US" sz="3200" b="1" dirty="0"/>
              <a:t>Esas </a:t>
            </a:r>
            <a:r>
              <a:rPr lang="en-US" sz="3200" b="1" dirty="0" err="1"/>
              <a:t>Puanın</a:t>
            </a:r>
            <a:r>
              <a:rPr lang="en-US" sz="3200" b="1" dirty="0"/>
              <a:t> </a:t>
            </a:r>
            <a:r>
              <a:rPr lang="en-US" sz="3200" b="1" dirty="0" err="1"/>
              <a:t>Hesaplanması</a:t>
            </a:r>
            <a:endParaRPr lang="tr-TR" dirty="0"/>
          </a:p>
        </p:txBody>
      </p:sp>
      <p:sp>
        <p:nvSpPr>
          <p:cNvPr id="3" name="İçerik Yer Tutucusu 2"/>
          <p:cNvSpPr>
            <a:spLocks noGrp="1"/>
          </p:cNvSpPr>
          <p:nvPr>
            <p:ph idx="1"/>
          </p:nvPr>
        </p:nvSpPr>
        <p:spPr>
          <a:xfrm>
            <a:off x="395536" y="2052925"/>
            <a:ext cx="7992888" cy="4195481"/>
          </a:xfrm>
        </p:spPr>
        <p:txBody>
          <a:bodyPr>
            <a:normAutofit/>
          </a:bodyPr>
          <a:lstStyle/>
          <a:p>
            <a:pPr marL="0" indent="0">
              <a:buNone/>
            </a:pPr>
            <a:r>
              <a:rPr lang="tr-TR" sz="2400" dirty="0" smtClean="0"/>
              <a:t>   </a:t>
            </a:r>
            <a:r>
              <a:rPr lang="en-US" sz="2400" dirty="0" smtClean="0"/>
              <a:t>Açık </a:t>
            </a:r>
            <a:r>
              <a:rPr lang="en-US" sz="2400" dirty="0"/>
              <a:t>Öğretim Ortaokulu öğrencilerinin yerleştirmeye esas puan </a:t>
            </a:r>
            <a:r>
              <a:rPr lang="en-US" sz="2400" dirty="0" err="1"/>
              <a:t>hesaplaması</a:t>
            </a:r>
            <a:r>
              <a:rPr lang="en-US" sz="2400" dirty="0"/>
              <a:t> </a:t>
            </a:r>
            <a:r>
              <a:rPr lang="en-US" sz="2400" dirty="0" err="1"/>
              <a:t>yapılabilmesi</a:t>
            </a:r>
            <a:r>
              <a:rPr lang="en-US" sz="2400" dirty="0"/>
              <a:t> için,  öğrenciler  her  iki  dönem  yapılacak  olan  ortak  sınavlara  katılmak  </a:t>
            </a:r>
            <a:r>
              <a:rPr lang="en-US" sz="2400" dirty="0" err="1"/>
              <a:t>zorundadırlar</a:t>
            </a:r>
            <a:r>
              <a:rPr lang="en-US" sz="2400" dirty="0"/>
              <a:t>.  Açık Öğretim Ortaokulu Müdürlüğünce yapılan sınavlarda 1’inci dönemde alınan </a:t>
            </a:r>
            <a:r>
              <a:rPr lang="en-US" sz="2400" dirty="0" err="1"/>
              <a:t>başarılı</a:t>
            </a:r>
            <a:r>
              <a:rPr lang="en-US" sz="2400" dirty="0"/>
              <a:t> puan (45 ve </a:t>
            </a:r>
            <a:r>
              <a:rPr lang="en-US" sz="2400" dirty="0" err="1"/>
              <a:t>üzeri</a:t>
            </a:r>
            <a:r>
              <a:rPr lang="en-US" sz="2400" dirty="0"/>
              <a:t>), 2’nci dönem okul tarafından yapılan yazılı puanı olarak </a:t>
            </a:r>
            <a:r>
              <a:rPr lang="en-US" sz="2400" dirty="0" smtClean="0"/>
              <a:t>kullanılacaktır</a:t>
            </a:r>
            <a:r>
              <a:rPr lang="tr-TR" sz="2400" dirty="0" smtClean="0"/>
              <a:t>.</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5635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
            </a:r>
            <a:br>
              <a:rPr lang="tr-TR" dirty="0"/>
            </a:br>
            <a:r>
              <a:rPr lang="en-US" sz="3200" b="1" dirty="0" smtClean="0"/>
              <a:t>1</a:t>
            </a:r>
            <a:r>
              <a:rPr lang="tr-TR" sz="3200" b="1" dirty="0" smtClean="0"/>
              <a:t>1</a:t>
            </a:r>
            <a:r>
              <a:rPr lang="en-US" sz="3200" b="1" dirty="0" smtClean="0"/>
              <a:t>.ORTAK </a:t>
            </a:r>
            <a:r>
              <a:rPr lang="en-US" sz="3200" b="1" dirty="0"/>
              <a:t>SINAVLARIN </a:t>
            </a:r>
            <a:r>
              <a:rPr lang="en-US" sz="3200" b="1" dirty="0" smtClean="0"/>
              <a:t>GEÇERSİZ</a:t>
            </a:r>
            <a:r>
              <a:rPr lang="tr-TR" sz="3200" b="1" dirty="0" smtClean="0"/>
              <a:t> </a:t>
            </a:r>
            <a:r>
              <a:rPr lang="en-US" sz="3200" b="1" dirty="0" smtClean="0"/>
              <a:t>SAYILACAĞI </a:t>
            </a:r>
            <a:r>
              <a:rPr lang="en-US" sz="3200" b="1" dirty="0"/>
              <a:t>DURUMLAR</a:t>
            </a:r>
            <a:endParaRPr lang="tr-TR"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en-US" sz="2400" b="1" dirty="0" smtClean="0"/>
              <a:t>  </a:t>
            </a:r>
            <a:r>
              <a:rPr lang="en-US" sz="2400" dirty="0">
                <a:solidFill>
                  <a:srgbClr val="FFFF00"/>
                </a:solidFill>
              </a:rPr>
              <a:t>Ortak sınavı </a:t>
            </a:r>
            <a:r>
              <a:rPr lang="en-US" sz="2400" dirty="0" err="1">
                <a:solidFill>
                  <a:srgbClr val="FFFF00"/>
                </a:solidFill>
              </a:rPr>
              <a:t>geçersiz</a:t>
            </a:r>
            <a:r>
              <a:rPr lang="en-US" sz="2400" dirty="0">
                <a:solidFill>
                  <a:srgbClr val="FFFF00"/>
                </a:solidFill>
              </a:rPr>
              <a:t> </a:t>
            </a:r>
            <a:r>
              <a:rPr lang="en-US" sz="2400" dirty="0" err="1">
                <a:solidFill>
                  <a:srgbClr val="FFFF00"/>
                </a:solidFill>
              </a:rPr>
              <a:t>sayılan</a:t>
            </a:r>
            <a:r>
              <a:rPr lang="en-US" sz="2400" dirty="0">
                <a:solidFill>
                  <a:srgbClr val="FFFF00"/>
                </a:solidFill>
              </a:rPr>
              <a:t> öğrenciler mazeret sınavına </a:t>
            </a:r>
            <a:r>
              <a:rPr lang="en-US" sz="2400" dirty="0" smtClean="0">
                <a:solidFill>
                  <a:srgbClr val="FFFF00"/>
                </a:solidFill>
              </a:rPr>
              <a:t>alınmayacaktır</a:t>
            </a:r>
            <a:r>
              <a:rPr lang="tr-TR" sz="2400" dirty="0" smtClean="0">
                <a:solidFill>
                  <a:srgbClr val="FFFF00"/>
                </a:solidFill>
              </a:rPr>
              <a:t>.</a:t>
            </a:r>
            <a:endParaRPr lang="tr-TR" sz="2400" dirty="0">
              <a:solidFill>
                <a:srgbClr val="FFFF00"/>
              </a:solidFill>
            </a:endParaRPr>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312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sz="3600" b="1" dirty="0" smtClean="0"/>
              <a:t>1</a:t>
            </a:r>
            <a:r>
              <a:rPr lang="tr-TR" sz="3600" b="1" dirty="0" smtClean="0"/>
              <a:t>2</a:t>
            </a:r>
            <a:r>
              <a:rPr lang="en-US" sz="3600" b="1" dirty="0" smtClean="0"/>
              <a:t>.</a:t>
            </a:r>
            <a:r>
              <a:rPr lang="en-US" sz="3600" b="1" dirty="0"/>
              <a:t>	ORTAK SINAVLARA  İTİRAZ</a:t>
            </a:r>
            <a:r>
              <a:rPr lang="tr-TR" dirty="0"/>
              <a:t/>
            </a:r>
            <a:br>
              <a:rPr lang="tr-TR" dirty="0"/>
            </a:br>
            <a:endParaRPr lang="tr-TR" dirty="0"/>
          </a:p>
        </p:txBody>
      </p:sp>
      <p:sp>
        <p:nvSpPr>
          <p:cNvPr id="3" name="İçerik Yer Tutucusu 2"/>
          <p:cNvSpPr>
            <a:spLocks noGrp="1"/>
          </p:cNvSpPr>
          <p:nvPr>
            <p:ph idx="1"/>
          </p:nvPr>
        </p:nvSpPr>
        <p:spPr>
          <a:xfrm>
            <a:off x="539552" y="1052736"/>
            <a:ext cx="8229600" cy="5145435"/>
          </a:xfrm>
        </p:spPr>
        <p:txBody>
          <a:bodyPr>
            <a:normAutofit/>
          </a:bodyPr>
          <a:lstStyle/>
          <a:p>
            <a:pPr marL="0" indent="0">
              <a:buNone/>
            </a:pPr>
            <a:endParaRPr lang="tr-TR" b="1" dirty="0" smtClean="0"/>
          </a:p>
          <a:p>
            <a:pPr marL="0" indent="0">
              <a:buNone/>
            </a:pPr>
            <a:endParaRPr lang="tr-TR" b="1" dirty="0"/>
          </a:p>
          <a:p>
            <a:pPr marL="0" indent="0">
              <a:buNone/>
            </a:pPr>
            <a:r>
              <a:rPr lang="tr-TR" sz="2400" b="1" dirty="0" smtClean="0">
                <a:solidFill>
                  <a:srgbClr val="FFFF00"/>
                </a:solidFill>
              </a:rPr>
              <a:t>a. </a:t>
            </a:r>
            <a:r>
              <a:rPr lang="en-US" sz="2400" dirty="0" err="1" smtClean="0"/>
              <a:t>Sorulara</a:t>
            </a:r>
            <a:r>
              <a:rPr lang="en-US" sz="2400" dirty="0"/>
              <a:t>,  cevap  </a:t>
            </a:r>
            <a:r>
              <a:rPr lang="en-US" sz="2400" dirty="0" err="1"/>
              <a:t>anahtarlarına</a:t>
            </a:r>
            <a:r>
              <a:rPr lang="en-US" sz="2400" dirty="0"/>
              <a:t>  ve  </a:t>
            </a:r>
            <a:r>
              <a:rPr lang="en-US" sz="2400" dirty="0" err="1"/>
              <a:t>sonuçlara</a:t>
            </a:r>
            <a:r>
              <a:rPr lang="en-US" sz="2400" dirty="0"/>
              <a:t>  yapılacak  </a:t>
            </a:r>
            <a:r>
              <a:rPr lang="en-US" sz="2400" dirty="0" err="1"/>
              <a:t>itirazlar</a:t>
            </a:r>
            <a:r>
              <a:rPr lang="en-US" sz="2400" dirty="0"/>
              <a:t>,  </a:t>
            </a:r>
            <a:r>
              <a:rPr lang="en-US" sz="2400" dirty="0" err="1"/>
              <a:t>soruların</a:t>
            </a:r>
            <a:r>
              <a:rPr lang="en-US" sz="2400" dirty="0"/>
              <a:t>,  cevap </a:t>
            </a:r>
            <a:r>
              <a:rPr lang="en-US" sz="2400" dirty="0" err="1"/>
              <a:t>anahtarlarının</a:t>
            </a:r>
            <a:r>
              <a:rPr lang="en-US" sz="2400" dirty="0"/>
              <a:t> Bakanlıkça </a:t>
            </a:r>
            <a:r>
              <a:rPr lang="en-US" sz="2400" dirty="0" err="1"/>
              <a:t>yayımlanmasından</a:t>
            </a:r>
            <a:r>
              <a:rPr lang="en-US" sz="2400" dirty="0"/>
              <a:t> itibaren en geç 5 (beş) </a:t>
            </a:r>
            <a:r>
              <a:rPr lang="en-US" sz="2400" dirty="0" err="1"/>
              <a:t>takvim</a:t>
            </a:r>
            <a:r>
              <a:rPr lang="en-US" sz="2400" dirty="0"/>
              <a:t> günü içinde ÖDSGM </a:t>
            </a:r>
            <a:r>
              <a:rPr lang="en-US" sz="2400" dirty="0" err="1"/>
              <a:t>resmi</a:t>
            </a:r>
            <a:r>
              <a:rPr lang="en-US" sz="2400" dirty="0"/>
              <a:t> internet </a:t>
            </a:r>
            <a:r>
              <a:rPr lang="en-US" sz="2400" dirty="0" err="1"/>
              <a:t>sayfasından</a:t>
            </a:r>
            <a:r>
              <a:rPr lang="en-US" sz="2400" dirty="0"/>
              <a:t> </a:t>
            </a:r>
            <a:r>
              <a:rPr lang="en-US" sz="2400" dirty="0" err="1"/>
              <a:t>yayımlanan</a:t>
            </a:r>
            <a:r>
              <a:rPr lang="en-US" sz="2400" dirty="0"/>
              <a:t> sınav </a:t>
            </a:r>
            <a:r>
              <a:rPr lang="en-US" sz="2400" dirty="0" err="1"/>
              <a:t>itiraz</a:t>
            </a:r>
            <a:r>
              <a:rPr lang="en-US" sz="2400" dirty="0"/>
              <a:t> </a:t>
            </a:r>
            <a:r>
              <a:rPr lang="en-US" sz="2400" dirty="0" err="1"/>
              <a:t>bölümünden</a:t>
            </a:r>
            <a:r>
              <a:rPr lang="en-US" sz="2400" dirty="0"/>
              <a:t> </a:t>
            </a:r>
            <a:r>
              <a:rPr lang="en-US" sz="2400" dirty="0" err="1"/>
              <a:t>elektronik</a:t>
            </a:r>
            <a:r>
              <a:rPr lang="en-US" sz="2400" dirty="0"/>
              <a:t> olarak ÖDSGM’ye </a:t>
            </a:r>
            <a:r>
              <a:rPr lang="en-US" sz="2400" dirty="0" err="1"/>
              <a:t>yapılabilecektir</a:t>
            </a:r>
            <a:r>
              <a:rPr lang="en-US" sz="2400" dirty="0" smtClean="0"/>
              <a:t>.</a:t>
            </a:r>
            <a:endParaRPr lang="tr-TR" sz="2400" dirty="0"/>
          </a:p>
          <a:p>
            <a:pPr marL="0" indent="0">
              <a:buNone/>
            </a:pPr>
            <a:r>
              <a:rPr lang="en-US" dirty="0"/>
              <a:t> </a:t>
            </a:r>
            <a:endParaRPr lang="tr-TR" dirty="0" smtClean="0"/>
          </a:p>
          <a:p>
            <a:pPr marL="0" indent="0">
              <a:buNone/>
            </a:pPr>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9938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196752"/>
            <a:ext cx="8208912" cy="6370975"/>
          </a:xfrm>
          <a:prstGeom prst="rect">
            <a:avLst/>
          </a:prstGeom>
        </p:spPr>
        <p:txBody>
          <a:bodyPr wrap="square">
            <a:spAutoFit/>
          </a:bodyPr>
          <a:lstStyle/>
          <a:p>
            <a:r>
              <a:rPr lang="en-US" sz="2400" b="1" dirty="0" smtClean="0">
                <a:solidFill>
                  <a:srgbClr val="FFFF00"/>
                </a:solidFill>
              </a:rPr>
              <a:t>b. </a:t>
            </a:r>
            <a:r>
              <a:rPr lang="en-US" sz="2400" dirty="0" smtClean="0"/>
              <a:t>2577 </a:t>
            </a:r>
            <a:r>
              <a:rPr lang="en-US" sz="2400" dirty="0" err="1" smtClean="0"/>
              <a:t>sayılı</a:t>
            </a:r>
            <a:r>
              <a:rPr lang="en-US" sz="2400" dirty="0" smtClean="0"/>
              <a:t> </a:t>
            </a:r>
            <a:r>
              <a:rPr lang="en-US" sz="2400" dirty="0" err="1" smtClean="0"/>
              <a:t>İdari</a:t>
            </a:r>
            <a:r>
              <a:rPr lang="en-US" sz="2400" dirty="0" smtClean="0"/>
              <a:t> </a:t>
            </a:r>
            <a:r>
              <a:rPr lang="en-US" sz="2400" dirty="0" err="1" smtClean="0"/>
              <a:t>Yargılama</a:t>
            </a:r>
            <a:r>
              <a:rPr lang="en-US" sz="2400" dirty="0" smtClean="0"/>
              <a:t> </a:t>
            </a:r>
            <a:r>
              <a:rPr lang="en-US" sz="2400" dirty="0" err="1" smtClean="0"/>
              <a:t>Usulü</a:t>
            </a:r>
            <a:r>
              <a:rPr lang="en-US" sz="2400" dirty="0" smtClean="0"/>
              <a:t> </a:t>
            </a:r>
            <a:r>
              <a:rPr lang="en-US" sz="2400" dirty="0" err="1" smtClean="0"/>
              <a:t>Kanunun</a:t>
            </a:r>
            <a:r>
              <a:rPr lang="en-US" sz="2400" dirty="0" smtClean="0"/>
              <a:t> 20/B </a:t>
            </a:r>
            <a:r>
              <a:rPr lang="en-US" sz="2400" dirty="0" err="1" smtClean="0"/>
              <a:t>maddesi</a:t>
            </a:r>
            <a:r>
              <a:rPr lang="en-US" sz="2400" dirty="0" smtClean="0"/>
              <a:t> </a:t>
            </a:r>
            <a:r>
              <a:rPr lang="en-US" sz="2400" dirty="0" err="1" smtClean="0"/>
              <a:t>uyarınca</a:t>
            </a:r>
            <a:r>
              <a:rPr lang="en-US" sz="2400" dirty="0" smtClean="0"/>
              <a:t>, </a:t>
            </a:r>
            <a:r>
              <a:rPr lang="en-US" sz="2400" dirty="0" err="1" smtClean="0"/>
              <a:t>sorulara</a:t>
            </a:r>
            <a:r>
              <a:rPr lang="en-US" sz="2400" dirty="0" smtClean="0"/>
              <a:t> ve cevap </a:t>
            </a:r>
            <a:r>
              <a:rPr lang="en-US" sz="2400" dirty="0" err="1" smtClean="0"/>
              <a:t>anahtarına</a:t>
            </a:r>
            <a:r>
              <a:rPr lang="en-US" sz="2400" dirty="0" smtClean="0"/>
              <a:t> yapılacak </a:t>
            </a:r>
            <a:r>
              <a:rPr lang="en-US" sz="2400" dirty="0" err="1" smtClean="0"/>
              <a:t>itirazlar</a:t>
            </a:r>
            <a:r>
              <a:rPr lang="en-US" sz="2400" dirty="0" smtClean="0"/>
              <a:t>, </a:t>
            </a:r>
            <a:r>
              <a:rPr lang="en-US" sz="2400" dirty="0" err="1" smtClean="0"/>
              <a:t>soruların</a:t>
            </a:r>
            <a:r>
              <a:rPr lang="en-US" sz="2400" dirty="0" smtClean="0"/>
              <a:t> ve cevap </a:t>
            </a:r>
            <a:r>
              <a:rPr lang="en-US" sz="2400" dirty="0" err="1" smtClean="0"/>
              <a:t>anahtarlarının</a:t>
            </a:r>
            <a:r>
              <a:rPr lang="en-US" sz="2400" dirty="0" smtClean="0"/>
              <a:t>  </a:t>
            </a:r>
            <a:r>
              <a:rPr lang="en-US" sz="2400" dirty="0" smtClean="0">
                <a:solidFill>
                  <a:schemeClr val="bg1"/>
                </a:solidFill>
                <a:hlinkClick r:id="rId2"/>
              </a:rPr>
              <a:t>http://www.meb.gov.tr </a:t>
            </a:r>
            <a:r>
              <a:rPr lang="en-US" sz="2400" dirty="0" smtClean="0"/>
              <a:t>internet  </a:t>
            </a:r>
            <a:r>
              <a:rPr lang="en-US" sz="2400" dirty="0" err="1" smtClean="0"/>
              <a:t>adresinden</a:t>
            </a:r>
            <a:r>
              <a:rPr lang="en-US" sz="2400" dirty="0" smtClean="0"/>
              <a:t>  </a:t>
            </a:r>
            <a:r>
              <a:rPr lang="en-US" sz="2400" dirty="0" err="1" smtClean="0"/>
              <a:t>yayımlanmasından</a:t>
            </a:r>
            <a:r>
              <a:rPr lang="en-US" sz="2400" dirty="0" smtClean="0"/>
              <a:t>  itibaren  </a:t>
            </a:r>
            <a:r>
              <a:rPr lang="en-US" sz="2400" dirty="0" err="1" smtClean="0"/>
              <a:t>başlayan</a:t>
            </a:r>
            <a:r>
              <a:rPr lang="en-US" sz="2400" dirty="0" smtClean="0"/>
              <a:t>  10  (on)  </a:t>
            </a:r>
            <a:r>
              <a:rPr lang="en-US" sz="2400" dirty="0" err="1" smtClean="0"/>
              <a:t>günlük</a:t>
            </a:r>
            <a:r>
              <a:rPr lang="en-US" sz="2400" dirty="0" smtClean="0"/>
              <a:t>  </a:t>
            </a:r>
            <a:r>
              <a:rPr lang="en-US" sz="2400" dirty="0" err="1" smtClean="0"/>
              <a:t>dava</a:t>
            </a:r>
            <a:r>
              <a:rPr lang="en-US" sz="2400" dirty="0" smtClean="0"/>
              <a:t>  </a:t>
            </a:r>
            <a:r>
              <a:rPr lang="en-US" sz="2400" dirty="0" err="1" smtClean="0"/>
              <a:t>açma</a:t>
            </a:r>
            <a:r>
              <a:rPr lang="en-US" sz="2400" dirty="0" smtClean="0"/>
              <a:t> </a:t>
            </a:r>
            <a:r>
              <a:rPr lang="en-US" sz="2400" dirty="0" err="1" smtClean="0"/>
              <a:t>süresini</a:t>
            </a:r>
            <a:r>
              <a:rPr lang="en-US" sz="2400" dirty="0" smtClean="0"/>
              <a:t> </a:t>
            </a:r>
            <a:r>
              <a:rPr lang="en-US" sz="2400" dirty="0" err="1" smtClean="0"/>
              <a:t>durdurmamaktadır</a:t>
            </a:r>
            <a:r>
              <a:rPr lang="tr-TR" sz="2400" dirty="0" smtClean="0"/>
              <a:t>.</a:t>
            </a:r>
          </a:p>
          <a:p>
            <a:endParaRPr lang="tr-TR" sz="2400" dirty="0" smtClean="0"/>
          </a:p>
          <a:p>
            <a:r>
              <a:rPr lang="tr-TR" sz="2400" b="1" dirty="0">
                <a:solidFill>
                  <a:srgbClr val="FFC000"/>
                </a:solidFill>
              </a:rPr>
              <a:t>C</a:t>
            </a:r>
            <a:r>
              <a:rPr lang="en-US" sz="2400" b="1" dirty="0">
                <a:solidFill>
                  <a:srgbClr val="FFC000"/>
                </a:solidFill>
              </a:rPr>
              <a:t>. </a:t>
            </a:r>
            <a:r>
              <a:rPr lang="en-US" sz="2400" dirty="0" err="1"/>
              <a:t>Süresi</a:t>
            </a:r>
            <a:r>
              <a:rPr lang="en-US" sz="2400" dirty="0"/>
              <a:t> </a:t>
            </a:r>
            <a:r>
              <a:rPr lang="en-US" sz="2400" dirty="0" err="1"/>
              <a:t>geçtikten</a:t>
            </a:r>
            <a:r>
              <a:rPr lang="en-US" sz="2400" dirty="0"/>
              <a:t> </a:t>
            </a:r>
            <a:r>
              <a:rPr lang="en-US" sz="2400" dirty="0" err="1"/>
              <a:t>sonra</a:t>
            </a:r>
            <a:r>
              <a:rPr lang="en-US" sz="2400" dirty="0"/>
              <a:t> </a:t>
            </a:r>
            <a:r>
              <a:rPr lang="en-US" sz="2400" dirty="0" err="1"/>
              <a:t>yapılan</a:t>
            </a:r>
            <a:r>
              <a:rPr lang="en-US" sz="2400" dirty="0"/>
              <a:t> </a:t>
            </a:r>
            <a:r>
              <a:rPr lang="en-US" sz="2400" dirty="0" err="1"/>
              <a:t>itirazlar</a:t>
            </a:r>
            <a:r>
              <a:rPr lang="en-US" sz="2400" dirty="0"/>
              <a:t> </a:t>
            </a:r>
            <a:r>
              <a:rPr lang="en-US" sz="2400" dirty="0" err="1"/>
              <a:t>ile</a:t>
            </a:r>
            <a:r>
              <a:rPr lang="en-US" sz="2400" dirty="0"/>
              <a:t> </a:t>
            </a:r>
            <a:r>
              <a:rPr lang="en-US" sz="2400" dirty="0" err="1"/>
              <a:t>öğrencinin</a:t>
            </a:r>
            <a:r>
              <a:rPr lang="en-US" sz="2400" dirty="0"/>
              <a:t> T.C. </a:t>
            </a:r>
            <a:r>
              <a:rPr lang="en-US" sz="2400" dirty="0" err="1"/>
              <a:t>kimlik</a:t>
            </a:r>
            <a:r>
              <a:rPr lang="en-US" sz="2400" dirty="0"/>
              <a:t> </a:t>
            </a:r>
            <a:r>
              <a:rPr lang="en-US" sz="2400" dirty="0" err="1"/>
              <a:t>numarası</a:t>
            </a:r>
            <a:r>
              <a:rPr lang="en-US" sz="2400" dirty="0"/>
              <a:t> </a:t>
            </a:r>
            <a:r>
              <a:rPr lang="en-US" sz="2400" dirty="0" err="1"/>
              <a:t>belirtilmeyen</a:t>
            </a:r>
            <a:r>
              <a:rPr lang="en-US" sz="2400" dirty="0"/>
              <a:t>, </a:t>
            </a:r>
            <a:r>
              <a:rPr lang="en-US" sz="2400" dirty="0" err="1"/>
              <a:t>banka</a:t>
            </a:r>
            <a:r>
              <a:rPr lang="en-US" sz="2400" dirty="0"/>
              <a:t> </a:t>
            </a:r>
            <a:r>
              <a:rPr lang="en-US" sz="2400" dirty="0" err="1"/>
              <a:t>dekontu</a:t>
            </a:r>
            <a:r>
              <a:rPr lang="en-US" sz="2400" dirty="0"/>
              <a:t> </a:t>
            </a:r>
            <a:r>
              <a:rPr lang="en-US" sz="2400" dirty="0" err="1"/>
              <a:t>eklenmemiş</a:t>
            </a:r>
            <a:r>
              <a:rPr lang="en-US" sz="2400" dirty="0"/>
              <a:t>, </a:t>
            </a:r>
            <a:r>
              <a:rPr lang="en-US" sz="2400" dirty="0" err="1"/>
              <a:t>imza</a:t>
            </a:r>
            <a:r>
              <a:rPr lang="en-US" sz="2400" dirty="0"/>
              <a:t> </a:t>
            </a:r>
            <a:r>
              <a:rPr lang="en-US" sz="2400" dirty="0" err="1"/>
              <a:t>ve</a:t>
            </a:r>
            <a:r>
              <a:rPr lang="en-US" sz="2400" dirty="0"/>
              <a:t> </a:t>
            </a:r>
            <a:r>
              <a:rPr lang="en-US" sz="2400" dirty="0" err="1"/>
              <a:t>adres</a:t>
            </a:r>
            <a:r>
              <a:rPr lang="en-US" sz="2400" dirty="0"/>
              <a:t> </a:t>
            </a:r>
            <a:r>
              <a:rPr lang="en-US" sz="2400" dirty="0" err="1"/>
              <a:t>bilgisi</a:t>
            </a:r>
            <a:r>
              <a:rPr lang="en-US" sz="2400" dirty="0"/>
              <a:t> </a:t>
            </a:r>
            <a:r>
              <a:rPr lang="en-US" sz="2400" dirty="0" err="1"/>
              <a:t>olmayan</a:t>
            </a:r>
            <a:r>
              <a:rPr lang="en-US" sz="2400" dirty="0"/>
              <a:t> </a:t>
            </a:r>
            <a:r>
              <a:rPr lang="en-US" sz="2400" dirty="0" err="1"/>
              <a:t>dilekçeler</a:t>
            </a:r>
            <a:r>
              <a:rPr lang="en-US" sz="2400" dirty="0"/>
              <a:t> </a:t>
            </a:r>
            <a:r>
              <a:rPr lang="en-US" sz="2400" dirty="0" err="1"/>
              <a:t>dikkate</a:t>
            </a:r>
            <a:r>
              <a:rPr lang="en-US" sz="2400" dirty="0"/>
              <a:t> </a:t>
            </a:r>
            <a:r>
              <a:rPr lang="en-US" sz="2400" dirty="0" err="1"/>
              <a:t>alınmayacak</a:t>
            </a:r>
            <a:r>
              <a:rPr lang="en-US" sz="2400" dirty="0"/>
              <a:t> </a:t>
            </a:r>
            <a:r>
              <a:rPr lang="en-US" sz="2400" dirty="0" err="1"/>
              <a:t>ve</a:t>
            </a:r>
            <a:r>
              <a:rPr lang="en-US" sz="2400" dirty="0"/>
              <a:t> </a:t>
            </a:r>
            <a:r>
              <a:rPr lang="en-US" sz="2400" dirty="0" err="1"/>
              <a:t>cevaplandırılmayacaktır</a:t>
            </a:r>
            <a:r>
              <a:rPr lang="en-US" sz="2400" dirty="0"/>
              <a:t>.</a:t>
            </a:r>
            <a:endParaRPr lang="tr-TR" sz="2400" dirty="0"/>
          </a:p>
          <a:p>
            <a:endParaRPr lang="tr-TR" sz="2400" dirty="0" smtClean="0"/>
          </a:p>
          <a:p>
            <a:endParaRPr lang="tr-TR" sz="2400" dirty="0"/>
          </a:p>
          <a:p>
            <a:endParaRPr lang="tr-TR" sz="2400" dirty="0" smtClean="0"/>
          </a:p>
          <a:p>
            <a:endParaRPr lang="tr-TR" sz="2400" dirty="0"/>
          </a:p>
          <a:p>
            <a:endParaRPr lang="tr-TR" sz="2400" dirty="0" smtClean="0"/>
          </a:p>
          <a:p>
            <a:endParaRPr lang="tr-TR" sz="2400" dirty="0" smtClean="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87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200" b="1" dirty="0"/>
              <a:t>ORTAK SINAVLAR SALON OTURMA DÜZENİ FORMU</a:t>
            </a:r>
            <a:endParaRPr lang="tr-TR" sz="3200" dirty="0"/>
          </a:p>
        </p:txBody>
      </p:sp>
      <p:sp>
        <p:nvSpPr>
          <p:cNvPr id="3" name="İçerik Yer Tutucusu 2"/>
          <p:cNvSpPr>
            <a:spLocks noGrp="1"/>
          </p:cNvSpPr>
          <p:nvPr>
            <p:ph idx="1"/>
          </p:nvPr>
        </p:nvSpPr>
        <p:spPr>
          <a:xfrm>
            <a:off x="457200" y="1600200"/>
            <a:ext cx="8229600" cy="4997152"/>
          </a:xfrm>
        </p:spPr>
        <p:txBody>
          <a:bodyPr>
            <a:normAutofit/>
          </a:bodyPr>
          <a:lstStyle/>
          <a:p>
            <a:pPr marL="0" indent="0">
              <a:buNone/>
            </a:pPr>
            <a:r>
              <a:rPr lang="en-US" sz="2400" dirty="0" smtClean="0">
                <a:solidFill>
                  <a:srgbClr val="FFC000"/>
                </a:solidFill>
              </a:rPr>
              <a:t>Salon </a:t>
            </a:r>
            <a:r>
              <a:rPr lang="en-US" sz="2400" dirty="0" err="1" smtClean="0">
                <a:solidFill>
                  <a:srgbClr val="FFC000"/>
                </a:solidFill>
              </a:rPr>
              <a:t>Görevlileri</a:t>
            </a:r>
            <a:r>
              <a:rPr lang="en-US" sz="2400" dirty="0" smtClean="0">
                <a:solidFill>
                  <a:srgbClr val="FFC000"/>
                </a:solidFill>
              </a:rPr>
              <a:t>;</a:t>
            </a:r>
            <a:endParaRPr lang="tr-TR" sz="2400" dirty="0" smtClean="0">
              <a:solidFill>
                <a:srgbClr val="FFC000"/>
              </a:solidFill>
            </a:endParaRPr>
          </a:p>
          <a:p>
            <a:pPr marL="0" indent="0">
              <a:buNone/>
            </a:pPr>
            <a:endParaRPr lang="tr-TR" dirty="0" smtClean="0"/>
          </a:p>
          <a:p>
            <a:pPr marL="0" indent="0">
              <a:buNone/>
            </a:pPr>
            <a:r>
              <a:rPr lang="tr-TR" sz="2400" dirty="0" smtClean="0">
                <a:solidFill>
                  <a:srgbClr val="FFC000"/>
                </a:solidFill>
              </a:rPr>
              <a:t>1</a:t>
            </a:r>
            <a:r>
              <a:rPr lang="en-US" sz="2400" dirty="0" smtClean="0">
                <a:solidFill>
                  <a:srgbClr val="FFC000"/>
                </a:solidFill>
              </a:rPr>
              <a:t>. </a:t>
            </a:r>
            <a:r>
              <a:rPr lang="en-US" sz="2400" dirty="0" smtClean="0"/>
              <a:t>Öğrenci </a:t>
            </a:r>
            <a:r>
              <a:rPr lang="en-US" sz="2400" dirty="0" err="1"/>
              <a:t>kitapçıkları</a:t>
            </a:r>
            <a:r>
              <a:rPr lang="en-US" sz="2400" dirty="0"/>
              <a:t> “S.No:1 Kitapçık Türü: A” “</a:t>
            </a:r>
            <a:r>
              <a:rPr lang="en-US" sz="2400" dirty="0" err="1"/>
              <a:t>S.No</a:t>
            </a:r>
            <a:r>
              <a:rPr lang="en-US" sz="2400" dirty="0"/>
              <a:t>: 2 Kitapçık Türü: B” … </a:t>
            </a:r>
            <a:r>
              <a:rPr lang="en-US" sz="2400" dirty="0" err="1"/>
              <a:t>olacak</a:t>
            </a:r>
            <a:r>
              <a:rPr lang="en-US" sz="2400" dirty="0"/>
              <a:t> </a:t>
            </a:r>
            <a:r>
              <a:rPr lang="en-US" sz="2400" dirty="0" err="1"/>
              <a:t>şekilde</a:t>
            </a:r>
            <a:r>
              <a:rPr lang="en-US" sz="2400" dirty="0"/>
              <a:t> </a:t>
            </a:r>
            <a:r>
              <a:rPr lang="en-US" sz="2400" dirty="0" err="1"/>
              <a:t>sırayla</a:t>
            </a:r>
            <a:r>
              <a:rPr lang="en-US" sz="2400" dirty="0"/>
              <a:t> öğrencilere </a:t>
            </a:r>
            <a:r>
              <a:rPr lang="en-US" sz="2400" dirty="0" err="1"/>
              <a:t>dağıtır</a:t>
            </a:r>
            <a:r>
              <a:rPr lang="en-US" sz="2400" dirty="0"/>
              <a:t>.</a:t>
            </a:r>
            <a:endParaRPr lang="tr-TR" sz="2400" dirty="0"/>
          </a:p>
          <a:p>
            <a:pPr marL="0" indent="0">
              <a:buNone/>
            </a:pPr>
            <a:r>
              <a:rPr lang="tr-TR" sz="2400" dirty="0" smtClean="0">
                <a:solidFill>
                  <a:srgbClr val="FFC000"/>
                </a:solidFill>
              </a:rPr>
              <a:t>2</a:t>
            </a:r>
            <a:r>
              <a:rPr lang="en-US" sz="2400" dirty="0" smtClean="0">
                <a:solidFill>
                  <a:srgbClr val="FFC000"/>
                </a:solidFill>
              </a:rPr>
              <a:t>. </a:t>
            </a:r>
            <a:r>
              <a:rPr lang="en-US" sz="2400" dirty="0" err="1" smtClean="0"/>
              <a:t>Öğrencilerden</a:t>
            </a:r>
            <a:r>
              <a:rPr lang="en-US" sz="2400" dirty="0" smtClean="0"/>
              <a:t> </a:t>
            </a:r>
            <a:r>
              <a:rPr lang="en-US" sz="2400" dirty="0"/>
              <a:t>Kitapçık </a:t>
            </a:r>
            <a:r>
              <a:rPr lang="en-US" sz="2400" dirty="0" err="1"/>
              <a:t>Türlerini</a:t>
            </a:r>
            <a:r>
              <a:rPr lang="en-US" sz="2400" dirty="0"/>
              <a:t> </a:t>
            </a:r>
            <a:r>
              <a:rPr lang="en-US" sz="2400" dirty="0" err="1"/>
              <a:t>Cevap</a:t>
            </a:r>
            <a:r>
              <a:rPr lang="en-US" sz="2400" dirty="0"/>
              <a:t> </a:t>
            </a:r>
            <a:r>
              <a:rPr lang="en-US" sz="2400" dirty="0" smtClean="0"/>
              <a:t>K</a:t>
            </a:r>
            <a:r>
              <a:rPr lang="tr-TR" sz="2400" dirty="0" smtClean="0"/>
              <a:t>a</a:t>
            </a:r>
            <a:r>
              <a:rPr lang="en-US" sz="2400" dirty="0" err="1" smtClean="0"/>
              <a:t>ğıdında</a:t>
            </a:r>
            <a:r>
              <a:rPr lang="en-US" sz="2400" dirty="0" smtClean="0"/>
              <a:t> </a:t>
            </a:r>
            <a:r>
              <a:rPr lang="en-US" sz="2400" dirty="0" err="1"/>
              <a:t>bulunan</a:t>
            </a:r>
            <a:r>
              <a:rPr lang="en-US" sz="2400" dirty="0"/>
              <a:t> “KİTAPÇIK TÜRÜ” </a:t>
            </a:r>
            <a:r>
              <a:rPr lang="en-US" sz="2400" dirty="0" err="1"/>
              <a:t>alanına</a:t>
            </a:r>
            <a:r>
              <a:rPr lang="en-US" sz="2400" dirty="0"/>
              <a:t> </a:t>
            </a:r>
            <a:r>
              <a:rPr lang="en-US" sz="2400" dirty="0" err="1" smtClean="0"/>
              <a:t>kodlatı</a:t>
            </a:r>
            <a:r>
              <a:rPr lang="tr-TR" sz="2400" dirty="0" err="1" smtClean="0"/>
              <a:t>lır</a:t>
            </a:r>
            <a:r>
              <a:rPr lang="en-US" sz="2400" dirty="0" smtClean="0"/>
              <a:t> ve</a:t>
            </a:r>
            <a:r>
              <a:rPr lang="tr-TR" sz="2400" dirty="0" smtClean="0"/>
              <a:t> </a:t>
            </a:r>
            <a:r>
              <a:rPr lang="en-US" sz="2400" dirty="0" smtClean="0"/>
              <a:t>kontrol </a:t>
            </a:r>
            <a:r>
              <a:rPr lang="en-US" sz="2400" dirty="0" err="1"/>
              <a:t>eder</a:t>
            </a:r>
            <a:r>
              <a:rPr lang="en-US" sz="2400" dirty="0"/>
              <a:t>.</a:t>
            </a:r>
            <a:endParaRPr lang="tr-TR" sz="2400" dirty="0"/>
          </a:p>
          <a:p>
            <a:pPr marL="0" indent="0">
              <a:buNone/>
            </a:pPr>
            <a:endParaRPr lang="tr-TR" dirty="0" smtClean="0"/>
          </a:p>
          <a:p>
            <a:pPr marL="0" indent="0">
              <a:buNone/>
            </a:pPr>
            <a:endParaRPr lang="tr-TR" dirty="0" smtClean="0"/>
          </a:p>
          <a:p>
            <a:pPr marL="0" indent="0">
              <a:buNone/>
            </a:pPr>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6743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548680"/>
            <a:ext cx="7488832" cy="5256584"/>
          </a:xfrm>
        </p:spPr>
        <p:txBody>
          <a:bodyPr>
            <a:normAutofit/>
          </a:bodyPr>
          <a:lstStyle/>
          <a:p>
            <a:pPr marL="0" indent="0">
              <a:buNone/>
            </a:pPr>
            <a:endParaRPr lang="tr-TR" dirty="0" smtClean="0"/>
          </a:p>
          <a:p>
            <a:pPr marL="0" indent="0">
              <a:buNone/>
            </a:pPr>
            <a:r>
              <a:rPr lang="tr-TR" sz="2400" dirty="0" smtClean="0">
                <a:solidFill>
                  <a:srgbClr val="FFC000"/>
                </a:solidFill>
              </a:rPr>
              <a:t>3</a:t>
            </a:r>
            <a:r>
              <a:rPr lang="en-US" sz="2400" dirty="0" smtClean="0">
                <a:solidFill>
                  <a:srgbClr val="FFC000"/>
                </a:solidFill>
              </a:rPr>
              <a:t>. </a:t>
            </a:r>
            <a:r>
              <a:rPr lang="en-US" sz="2400" dirty="0" smtClean="0"/>
              <a:t>Sınıf Öğrenci </a:t>
            </a:r>
            <a:r>
              <a:rPr lang="en-US" sz="2400" dirty="0" err="1" smtClean="0"/>
              <a:t>Yoklama</a:t>
            </a:r>
            <a:r>
              <a:rPr lang="en-US" sz="2400" dirty="0" smtClean="0"/>
              <a:t> </a:t>
            </a:r>
            <a:r>
              <a:rPr lang="en-US" sz="2400" dirty="0" err="1" smtClean="0"/>
              <a:t>Listesi’nde</a:t>
            </a:r>
            <a:r>
              <a:rPr lang="en-US" sz="2400" dirty="0" smtClean="0"/>
              <a:t> yer alan “SALON OTURMA DÜZENİ” </a:t>
            </a:r>
            <a:r>
              <a:rPr lang="en-US" sz="2400" dirty="0" err="1" smtClean="0"/>
              <a:t>bölümüne</a:t>
            </a:r>
            <a:r>
              <a:rPr lang="en-US" sz="2400" dirty="0" smtClean="0"/>
              <a:t> sınıf </a:t>
            </a:r>
            <a:r>
              <a:rPr lang="en-US" sz="2400" dirty="0" err="1" smtClean="0"/>
              <a:t>oturma</a:t>
            </a:r>
            <a:r>
              <a:rPr lang="en-US" sz="2400" dirty="0" smtClean="0"/>
              <a:t> </a:t>
            </a:r>
            <a:r>
              <a:rPr lang="en-US" sz="2400" dirty="0" err="1" smtClean="0"/>
              <a:t>planı</a:t>
            </a:r>
            <a:r>
              <a:rPr lang="en-US" sz="2400" dirty="0" smtClean="0"/>
              <a:t> işlenecektir</a:t>
            </a:r>
            <a:r>
              <a:rPr lang="tr-TR" sz="2400" dirty="0" smtClean="0"/>
              <a:t>.</a:t>
            </a:r>
          </a:p>
          <a:p>
            <a:pPr marL="0" indent="0">
              <a:buNone/>
            </a:pPr>
            <a:endParaRPr lang="tr-TR" sz="2400" dirty="0" smtClean="0"/>
          </a:p>
          <a:p>
            <a:pPr marL="0" indent="0">
              <a:buNone/>
            </a:pPr>
            <a:r>
              <a:rPr lang="tr-TR" sz="2400" dirty="0" smtClean="0">
                <a:solidFill>
                  <a:srgbClr val="FFC000"/>
                </a:solidFill>
              </a:rPr>
              <a:t>4</a:t>
            </a:r>
            <a:r>
              <a:rPr lang="en-US" sz="2400" dirty="0" smtClean="0">
                <a:solidFill>
                  <a:srgbClr val="FFC000"/>
                </a:solidFill>
              </a:rPr>
              <a:t>. </a:t>
            </a:r>
            <a:r>
              <a:rPr lang="en-US" sz="2400" dirty="0" err="1" smtClean="0"/>
              <a:t>Cevap</a:t>
            </a:r>
            <a:r>
              <a:rPr lang="en-US" sz="2400" dirty="0" smtClean="0"/>
              <a:t> k</a:t>
            </a:r>
            <a:r>
              <a:rPr lang="tr-TR" sz="2400" dirty="0" smtClean="0"/>
              <a:t>a</a:t>
            </a:r>
            <a:r>
              <a:rPr lang="en-US" sz="2400" dirty="0" err="1" smtClean="0"/>
              <a:t>ğıdında</a:t>
            </a:r>
            <a:r>
              <a:rPr lang="en-US" sz="2400" dirty="0" smtClean="0"/>
              <a:t> ve Sınıf Öğrenci </a:t>
            </a:r>
            <a:r>
              <a:rPr lang="en-US" sz="2400" dirty="0" err="1" smtClean="0"/>
              <a:t>Yoklama</a:t>
            </a:r>
            <a:r>
              <a:rPr lang="en-US" sz="2400" dirty="0" smtClean="0"/>
              <a:t> </a:t>
            </a:r>
            <a:r>
              <a:rPr lang="en-US" sz="2400" dirty="0" err="1" smtClean="0"/>
              <a:t>Listesinde</a:t>
            </a:r>
            <a:r>
              <a:rPr lang="en-US" sz="2400" dirty="0" smtClean="0"/>
              <a:t> yer alan tüm </a:t>
            </a:r>
            <a:r>
              <a:rPr lang="en-US" sz="2400" dirty="0" err="1" smtClean="0"/>
              <a:t>imzalar</a:t>
            </a:r>
            <a:r>
              <a:rPr lang="en-US" sz="2400" dirty="0" smtClean="0"/>
              <a:t> </a:t>
            </a:r>
            <a:r>
              <a:rPr lang="en-US" sz="2400" dirty="0" err="1" smtClean="0">
                <a:solidFill>
                  <a:srgbClr val="FFC000"/>
                </a:solidFill>
              </a:rPr>
              <a:t>silinmez</a:t>
            </a:r>
            <a:r>
              <a:rPr lang="en-US" sz="2400" dirty="0" smtClean="0">
                <a:solidFill>
                  <a:srgbClr val="FFC000"/>
                </a:solidFill>
              </a:rPr>
              <a:t> </a:t>
            </a:r>
            <a:r>
              <a:rPr lang="en-US" sz="2400" dirty="0" err="1" smtClean="0">
                <a:solidFill>
                  <a:srgbClr val="FFC000"/>
                </a:solidFill>
              </a:rPr>
              <a:t>kalemle</a:t>
            </a:r>
            <a:r>
              <a:rPr lang="en-US" sz="2400" dirty="0" smtClean="0">
                <a:solidFill>
                  <a:srgbClr val="FFC000"/>
                </a:solidFill>
              </a:rPr>
              <a:t> </a:t>
            </a:r>
            <a:r>
              <a:rPr lang="en-US" sz="2400" dirty="0" err="1" smtClean="0"/>
              <a:t>atılacaktır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9198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196752"/>
            <a:ext cx="6711654" cy="4195481"/>
          </a:xfrm>
        </p:spPr>
        <p:txBody>
          <a:bodyPr/>
          <a:lstStyle/>
          <a:p>
            <a:pPr marL="0" indent="0" algn="ctr">
              <a:buNone/>
            </a:pPr>
            <a:endParaRPr lang="tr-TR" dirty="0" smtClean="0"/>
          </a:p>
          <a:p>
            <a:pPr marL="0" indent="0" algn="ctr">
              <a:buNone/>
            </a:pPr>
            <a:endParaRPr lang="tr-TR" dirty="0"/>
          </a:p>
          <a:p>
            <a:pPr marL="0" indent="0" algn="ctr">
              <a:buNone/>
            </a:pPr>
            <a:r>
              <a:rPr lang="tr-TR" sz="5500" dirty="0">
                <a:sym typeface="Wingdings" panose="05000000000000000000" pitchFamily="2" charset="2"/>
              </a:rPr>
              <a:t> </a:t>
            </a:r>
            <a:r>
              <a:rPr lang="tr-TR" sz="5500" dirty="0" smtClean="0"/>
              <a:t>TEŞEKKÜRLER </a:t>
            </a:r>
            <a:r>
              <a:rPr lang="tr-TR" sz="5500" dirty="0" smtClean="0">
                <a:sym typeface="Wingdings" panose="05000000000000000000" pitchFamily="2" charset="2"/>
              </a:rPr>
              <a:t> </a:t>
            </a:r>
          </a:p>
          <a:p>
            <a:pPr marL="0" indent="0" algn="ctr">
              <a:buNone/>
            </a:pPr>
            <a:endParaRPr lang="tr-TR" sz="5500" dirty="0">
              <a:sym typeface="Wingdings" panose="05000000000000000000" pitchFamily="2" charset="2"/>
            </a:endParaRPr>
          </a:p>
        </p:txBody>
      </p:sp>
    </p:spTree>
    <p:extLst>
      <p:ext uri="{BB962C8B-B14F-4D97-AF65-F5344CB8AC3E}">
        <p14:creationId xmlns:p14="http://schemas.microsoft.com/office/powerpoint/2010/main" val="259427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88640"/>
            <a:ext cx="7467600" cy="6669360"/>
          </a:xfrm>
        </p:spPr>
        <p:txBody>
          <a:bodyPr>
            <a:normAutofit/>
          </a:bodyPr>
          <a:lstStyle/>
          <a:p>
            <a:pPr marL="0" indent="0">
              <a:buNone/>
            </a:pPr>
            <a:r>
              <a:rPr lang="en-US" sz="2400" b="1" dirty="0" smtClean="0"/>
              <a:t>Her dönem yapılan ortak sınavlarda ağırlıklandırılmış puanların hesaplanmasında; Türkçe, matematik, fen ve teknoloji dersleri için dört; T.C. İnkılâp Tarihi ve Atatürkçülük, yabancı dil ile din kültürü ve ahlak bilgisi için iki katsayısı o dersin puanı ile çarpılarak her bir dersin AOSP hesaplanacaktır. Puanlama 700 tam puan</a:t>
            </a:r>
            <a:r>
              <a:rPr lang="tr-TR" sz="2400" b="1" dirty="0"/>
              <a:t> </a:t>
            </a:r>
            <a:r>
              <a:rPr lang="en-US" sz="2400" b="1" dirty="0" smtClean="0"/>
              <a:t>üzerinden yapılacaktır.</a:t>
            </a:r>
            <a:endParaRPr lang="tr-TR" sz="2400" b="1" dirty="0"/>
          </a:p>
          <a:p>
            <a:pPr marL="0" indent="0">
              <a:buNone/>
            </a:pPr>
            <a:endParaRPr lang="tr-TR" sz="2400" b="1" dirty="0" smtClean="0"/>
          </a:p>
          <a:p>
            <a:pPr marL="0" indent="0">
              <a:buNone/>
            </a:pPr>
            <a:r>
              <a:rPr lang="tr-TR" sz="2400" b="1" dirty="0"/>
              <a:t> </a:t>
            </a:r>
            <a:r>
              <a:rPr lang="en-US" sz="2400" b="1" dirty="0"/>
              <a:t>Ortaöğretime yerleştirmeye esas puan hesaplamasında; öğrencilerin; 6, 7 ve 8’inci sınıf yıl sonu başarı puanları ile 8’inci sınıf AOSP’ı toplanacak, elde edilen toplam puan ikiye bölünerek merkezî sistemle öğrenci alan ortaöğretim kurumlarına yerleştirmeye esas puan hesaplamasında kullanılacaktır. Puanlama </a:t>
            </a:r>
            <a:r>
              <a:rPr lang="en-US" sz="2400" b="1" dirty="0">
                <a:solidFill>
                  <a:srgbClr val="FFC000"/>
                </a:solidFill>
              </a:rPr>
              <a:t>500 </a:t>
            </a:r>
            <a:r>
              <a:rPr lang="en-US" sz="2400" b="1" dirty="0"/>
              <a:t>tam puan üzerinden yapılacaktır.</a:t>
            </a:r>
            <a:endParaRPr lang="tr-TR" sz="2400" b="1" dirty="0" smtClean="0"/>
          </a:p>
          <a:p>
            <a:endParaRPr lang="tr-TR" dirty="0"/>
          </a:p>
        </p:txBody>
      </p:sp>
      <p:sp>
        <p:nvSpPr>
          <p:cNvPr id="2" name="Sağ Ok 1"/>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3467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65312"/>
            <a:ext cx="7467600" cy="6192688"/>
          </a:xfrm>
        </p:spPr>
        <p:txBody>
          <a:bodyPr>
            <a:normAutofit/>
          </a:bodyPr>
          <a:lstStyle/>
          <a:p>
            <a:pPr marL="0" indent="0">
              <a:buNone/>
            </a:pPr>
            <a:r>
              <a:rPr lang="tr-TR" sz="2400" b="1" dirty="0" smtClean="0"/>
              <a:t>   </a:t>
            </a:r>
            <a:r>
              <a:rPr lang="en-US" sz="2400" b="1" dirty="0" smtClean="0"/>
              <a:t>Ortak sınavlar, ülke genelinde olağanüstü haller ve özel durumlar dışında öğrencilerin öğrenim gördükleri okullarla, yurt dışında; KKTC ve Bakanlığımıza bağlı okulların bulunduğu, sınav yapılması uygun görülen merkezlerde </a:t>
            </a:r>
            <a:r>
              <a:rPr lang="en-US" sz="2400" b="1" u="sng" dirty="0" smtClean="0">
                <a:solidFill>
                  <a:schemeClr val="accent2"/>
                </a:solidFill>
              </a:rPr>
              <a:t>Türkiye saatiyle</a:t>
            </a:r>
            <a:r>
              <a:rPr lang="en-US" sz="2400" b="1" dirty="0" smtClean="0">
                <a:solidFill>
                  <a:schemeClr val="accent2"/>
                </a:solidFill>
              </a:rPr>
              <a:t> </a:t>
            </a:r>
            <a:r>
              <a:rPr lang="en-US" sz="2400" b="1" dirty="0" smtClean="0"/>
              <a:t>09.00, 10.10, 11.20’de başlayacak ve aynı anda yapılacaktır.</a:t>
            </a:r>
            <a:endParaRPr lang="tr-TR" sz="2400" b="1" dirty="0" smtClean="0"/>
          </a:p>
          <a:p>
            <a:pPr marL="0" indent="0">
              <a:buNone/>
            </a:pPr>
            <a:endParaRPr lang="tr-TR" sz="2400" b="1" dirty="0"/>
          </a:p>
          <a:p>
            <a:pPr marL="0" indent="0">
              <a:buNone/>
            </a:pPr>
            <a:r>
              <a:rPr lang="tr-TR" sz="2400" b="1" dirty="0"/>
              <a:t> </a:t>
            </a:r>
            <a:r>
              <a:rPr lang="en-US" sz="2400" b="1" dirty="0"/>
              <a:t>Ortak sınavlar, sınav takviminde belirtilen tarihlerde, her sınav günü yapılacak olan üç ders yazılısı bir oturum olmak üzere, iki günde iki oturum hâlinde yapılacaktır. Sınav yapılacak okullarda sınav günleri ders yapılmayacaktır.</a:t>
            </a:r>
            <a:endParaRPr lang="tr-TR" sz="2400"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1416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9392"/>
            <a:ext cx="8229600" cy="6840760"/>
          </a:xfrm>
        </p:spPr>
        <p:txBody>
          <a:bodyPr>
            <a:noAutofit/>
          </a:bodyPr>
          <a:lstStyle/>
          <a:p>
            <a:pPr marL="0" indent="0">
              <a:buNone/>
            </a:pPr>
            <a:r>
              <a:rPr lang="en-US" sz="2400" b="1" dirty="0"/>
              <a:t> </a:t>
            </a:r>
            <a:endParaRPr lang="tr-TR" sz="2400" b="1" dirty="0"/>
          </a:p>
          <a:p>
            <a:pPr marL="0" indent="0">
              <a:buNone/>
            </a:pPr>
            <a:r>
              <a:rPr lang="tr-TR" sz="2400" b="1" dirty="0" smtClean="0"/>
              <a:t>  </a:t>
            </a:r>
          </a:p>
          <a:p>
            <a:pPr marL="0" indent="0">
              <a:buNone/>
            </a:pPr>
            <a:r>
              <a:rPr lang="tr-TR" sz="2400" b="1" dirty="0" smtClean="0"/>
              <a:t>  </a:t>
            </a:r>
            <a:r>
              <a:rPr lang="en-US" sz="2400" b="1" dirty="0" smtClean="0"/>
              <a:t>Yurtiçinde </a:t>
            </a:r>
            <a:r>
              <a:rPr lang="en-US" sz="2400" b="1" dirty="0"/>
              <a:t>ve yurtdışında Bakanlığımıza bağlı okulların, ortak sınavlar ile ilgili tüm iş ve işlemleri e-Okul Sistemi üzerinden gerçekleştirilecektir. Öğrencinin herhangi bir sorun ya da zorlukla  karşılaşmaması  için  e-Okul  Sisteminde  kayıtlı  ve  bilgilerinin  güncel  olması </a:t>
            </a:r>
            <a:r>
              <a:rPr lang="en-US" sz="2400" b="1" dirty="0" smtClean="0"/>
              <a:t>gerekmektedir</a:t>
            </a:r>
            <a:r>
              <a:rPr lang="tr-TR" sz="2400" b="1" dirty="0" smtClean="0"/>
              <a:t>.</a:t>
            </a:r>
          </a:p>
          <a:p>
            <a:pPr marL="0" indent="0">
              <a:buNone/>
            </a:pPr>
            <a:endParaRPr lang="tr-TR" sz="2400" b="1" dirty="0"/>
          </a:p>
          <a:p>
            <a:pPr marL="0" indent="0">
              <a:buNone/>
            </a:pPr>
            <a:r>
              <a:rPr lang="tr-TR" sz="2400" b="1" dirty="0"/>
              <a:t> </a:t>
            </a:r>
            <a:r>
              <a:rPr lang="en-US" sz="2400" b="1" dirty="0"/>
              <a:t>Ortak sınavlarda her ders için çoktan seçmeli 20 soru sorulacak, değerlendirmede yanlış cevap sayısı doğru cevap sayısını etkilemeyecektir. Ortak sınavlarda A, B, C ve D kitapçığı olmak üzere dört çeşit kitapçık verilecektir. Sınav süresi her ders için 40 dakika olacaktır.</a:t>
            </a:r>
            <a:endParaRPr lang="tr-TR" sz="2400" b="1" dirty="0" smtClean="0"/>
          </a:p>
          <a:p>
            <a:pPr marL="0" indent="0">
              <a:buNone/>
            </a:pPr>
            <a:endParaRPr lang="tr-TR" sz="2400" b="1" dirty="0"/>
          </a:p>
          <a:p>
            <a:pPr marL="0" indent="0">
              <a:buNone/>
            </a:pPr>
            <a:r>
              <a:rPr lang="tr-TR" sz="2400" b="1" dirty="0" smtClean="0"/>
              <a:t>   </a:t>
            </a:r>
          </a:p>
          <a:p>
            <a:endParaRPr lang="tr-TR" sz="2400" b="1" dirty="0" smtClean="0"/>
          </a:p>
          <a:p>
            <a:endParaRPr lang="tr-TR" sz="2400" b="1" dirty="0" smtClean="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209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96752"/>
            <a:ext cx="7776864" cy="4805075"/>
          </a:xfrm>
        </p:spPr>
        <p:txBody>
          <a:bodyPr>
            <a:noAutofit/>
          </a:bodyPr>
          <a:lstStyle/>
          <a:p>
            <a:pPr marL="0" indent="0" algn="just">
              <a:buNone/>
            </a:pPr>
            <a:r>
              <a:rPr lang="en-US" sz="2400" b="1" dirty="0" err="1" smtClean="0"/>
              <a:t>Ortak</a:t>
            </a:r>
            <a:r>
              <a:rPr lang="en-US" sz="2400" b="1" dirty="0" smtClean="0"/>
              <a:t> sınavlara katılamayan ve yedek salonda sınava giren öğrencilerin bilgileri her ders için ayrı olmak üzere okul müdürlüğü tarafından sınav günü bitiminde e-Okul Sistemine işlenecektir.</a:t>
            </a:r>
            <a:endParaRPr lang="tr-TR" sz="2400" b="1" dirty="0" smtClean="0"/>
          </a:p>
          <a:p>
            <a:pPr marL="0" indent="0">
              <a:buNone/>
            </a:pPr>
            <a:endParaRPr lang="tr-TR" sz="2400" b="1" dirty="0" smtClean="0"/>
          </a:p>
          <a:p>
            <a:pPr marL="0" indent="0" algn="just">
              <a:buNone/>
            </a:pPr>
            <a:r>
              <a:rPr lang="en-US" sz="2400" b="1" dirty="0" err="1" smtClean="0"/>
              <a:t>Ortak</a:t>
            </a:r>
            <a:r>
              <a:rPr lang="en-US" sz="2400" b="1" dirty="0" smtClean="0"/>
              <a:t> </a:t>
            </a:r>
            <a:r>
              <a:rPr lang="en-US" sz="2400" b="1" dirty="0"/>
              <a:t>sınavlara katılamayan öğrencilerin durumları, “Millî Eğitim Bakanlığı Okul Öncesi Eğitim ve İlköğretim Kurumları Yönetmeliğinin 23’üncü maddesi”nde belirtilen hükümler çerçevesinde değerlendirilerek okul müdürlüğünce karara bağlanacak ve aynı gün il/ilçe millî eğitim müdürlüklerine bildirilecektir. </a:t>
            </a:r>
            <a:endParaRPr lang="tr-TR" sz="2400" b="1"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8117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386</TotalTime>
  <Words>3199</Words>
  <Application>Microsoft Office PowerPoint</Application>
  <PresentationFormat>Ekran Gösterisi (4:3)</PresentationFormat>
  <Paragraphs>328</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İyon</vt:lpstr>
      <vt:lpstr>2015-2016  ÖĞRETİM YILI   ORTAK SINAVLAR   2015  </vt:lpstr>
      <vt:lpstr>PowerPoint Sunusu</vt:lpstr>
      <vt:lpstr>PowerPoint Sunusu</vt:lpstr>
      <vt:lpstr>PowerPoint Sunusu</vt:lpstr>
      <vt:lpstr>1. GENEL AÇIKLAMALAR </vt:lpstr>
      <vt:lpstr>PowerPoint Sunusu</vt:lpstr>
      <vt:lpstr>PowerPoint Sunusu</vt:lpstr>
      <vt:lpstr>PowerPoint Sunusu</vt:lpstr>
      <vt:lpstr>PowerPoint Sunusu</vt:lpstr>
      <vt:lpstr>PowerPoint Sunusu</vt:lpstr>
      <vt:lpstr>PowerPoint Sunusu</vt:lpstr>
      <vt:lpstr>PowerPoint Sunusu</vt:lpstr>
      <vt:lpstr>2.  SINAVA GİRME ŞARTLARI </vt:lpstr>
      <vt:lpstr> 2.2. Açık Öğretim Ortaokulu Öğrencilerinin Sınavlara Girme Şartları   Örgün ortaöğretim kurumuna kayıt olma şartını taşıyan ve açık öğretim ortaokulunun 8‘inci sınıfında öğrenimine devam ediyor olmak. </vt:lpstr>
      <vt:lpstr>  3.  ORTAK SINAVLARA GİRMEK      İÇİN BAŞVURU İŞLEMLERİ</vt:lpstr>
      <vt:lpstr>PowerPoint Sunusu</vt:lpstr>
      <vt:lpstr>4.  OKUL MÜDÜRLÜKLERİNİN İŞLEMLERİ </vt:lpstr>
      <vt:lpstr>PowerPoint Sunusu</vt:lpstr>
      <vt:lpstr>PowerPoint Sunusu</vt:lpstr>
      <vt:lpstr>PowerPoint Sunusu</vt:lpstr>
      <vt:lpstr>PowerPoint Sunusu</vt:lpstr>
      <vt:lpstr>PowerPoint Sunusu</vt:lpstr>
      <vt:lpstr>PowerPoint Sunusu</vt:lpstr>
      <vt:lpstr>5. İL/İLÇE MİLLÎ EĞİTİM MÜDÜRLÜKLERİNİN YAPACAĞI İŞLEMLER</vt:lpstr>
      <vt:lpstr>6.  ORTAK SINAVLARA GİRİŞ YERİ </vt:lpstr>
      <vt:lpstr> 7.  ÖZEL EĞİTİM İHTİYACI OLAN  ÖĞRENCİLERLE İLGİLİ İŞLEMLER</vt:lpstr>
      <vt:lpstr>PowerPoint Sunusu</vt:lpstr>
      <vt:lpstr>PowerPoint Sunusu</vt:lpstr>
      <vt:lpstr>PowerPoint Sunusu</vt:lpstr>
      <vt:lpstr>PowerPoint Sunusu</vt:lpstr>
      <vt:lpstr>PowerPoint Sunusu</vt:lpstr>
      <vt:lpstr>7.1.  Görme Engelli Öğrenciler </vt:lpstr>
      <vt:lpstr>PowerPoint Sunusu</vt:lpstr>
      <vt:lpstr>PowerPoint Sunusu</vt:lpstr>
      <vt:lpstr>7.2.  İşitme Engelli Öğrenciler</vt:lpstr>
      <vt:lpstr>7.3.  Ruhsal ve Duygusal Bozukluğu Olan Öğrenciler</vt:lpstr>
      <vt:lpstr>7.4. Bedensel Engelli Öğrenciler</vt:lpstr>
      <vt:lpstr>7.5.  Süreğen Hastalığı Olan Öğrenciler</vt:lpstr>
      <vt:lpstr>PowerPoint Sunusu</vt:lpstr>
      <vt:lpstr>8.  ORTAK SINAVLARIN UYGULANMASI </vt:lpstr>
      <vt:lpstr>PowerPoint Sunusu</vt:lpstr>
      <vt:lpstr>PowerPoint Sunusu</vt:lpstr>
      <vt:lpstr>PowerPoint Sunusu</vt:lpstr>
      <vt:lpstr>PowerPoint Sunusu</vt:lpstr>
      <vt:lpstr>PowerPoint Sunusu</vt:lpstr>
      <vt:lpstr>PowerPoint Sunusu</vt:lpstr>
      <vt:lpstr>9.MAZERET SINAVININ UYGULANMASI</vt:lpstr>
      <vt:lpstr>PowerPoint Sunusu</vt:lpstr>
      <vt:lpstr> 10. SINAVIN DEĞERLENDİRİLMESİ</vt:lpstr>
      <vt:lpstr> Yerleştirmeye Esas Puanın Hesaplanması</vt:lpstr>
      <vt:lpstr> 11.ORTAK SINAVLARIN GEÇERSİZ SAYILACAĞI DURUMLAR</vt:lpstr>
      <vt:lpstr>12. ORTAK SINAVLARA  İTİRAZ </vt:lpstr>
      <vt:lpstr>PowerPoint Sunusu</vt:lpstr>
      <vt:lpstr>ORTAK SINAVLAR SALON OTURMA DÜZENİ FORMU</vt:lpstr>
      <vt:lpstr>PowerPoint Sunusu</vt:lpstr>
      <vt:lpstr>PowerPoint Sunusu</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2015-2016 ÖĞRETİM YILI     ORTAK SINAVLAR     e- KILAVUZU</dc:title>
  <dc:creator>User</dc:creator>
  <cp:lastModifiedBy>T. GÜL AKKOCA</cp:lastModifiedBy>
  <cp:revision>53</cp:revision>
  <dcterms:created xsi:type="dcterms:W3CDTF">2015-11-16T09:05:06Z</dcterms:created>
  <dcterms:modified xsi:type="dcterms:W3CDTF">2015-11-17T13:34:57Z</dcterms:modified>
</cp:coreProperties>
</file>