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5"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61" autoAdjust="0"/>
    <p:restoredTop sz="94660"/>
  </p:normalViewPr>
  <p:slideViewPr>
    <p:cSldViewPr>
      <p:cViewPr varScale="1">
        <p:scale>
          <a:sx n="70" d="100"/>
          <a:sy n="70"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050" name="Picture 4" descr="3663388"/>
          <p:cNvPicPr>
            <a:picLocks noChangeAspect="1" noChangeArrowheads="1"/>
          </p:cNvPicPr>
          <p:nvPr/>
        </p:nvPicPr>
        <p:blipFill>
          <a:blip r:embed="rId2"/>
          <a:srcRect/>
          <a:stretch>
            <a:fillRect/>
          </a:stretch>
        </p:blipFill>
        <p:spPr bwMode="auto">
          <a:xfrm>
            <a:off x="4932363" y="3354388"/>
            <a:ext cx="4211637" cy="671512"/>
          </a:xfrm>
          <a:prstGeom prst="rect">
            <a:avLst/>
          </a:prstGeom>
          <a:noFill/>
          <a:ln w="9525">
            <a:noFill/>
            <a:miter lim="800000"/>
            <a:headEnd/>
            <a:tailEnd/>
          </a:ln>
        </p:spPr>
      </p:pic>
      <p:pic>
        <p:nvPicPr>
          <p:cNvPr id="2051" name="Picture 5" descr="3663415"/>
          <p:cNvPicPr>
            <a:picLocks noChangeAspect="1" noChangeArrowheads="1"/>
          </p:cNvPicPr>
          <p:nvPr/>
        </p:nvPicPr>
        <p:blipFill>
          <a:blip r:embed="rId3"/>
          <a:srcRect/>
          <a:stretch>
            <a:fillRect/>
          </a:stretch>
        </p:blipFill>
        <p:spPr bwMode="auto">
          <a:xfrm>
            <a:off x="4859338" y="4149725"/>
            <a:ext cx="2019300" cy="2574925"/>
          </a:xfrm>
          <a:prstGeom prst="rect">
            <a:avLst/>
          </a:prstGeom>
          <a:noFill/>
          <a:ln w="9525">
            <a:noFill/>
            <a:miter lim="800000"/>
            <a:headEnd/>
            <a:tailEnd/>
          </a:ln>
        </p:spPr>
      </p:pic>
      <p:pic>
        <p:nvPicPr>
          <p:cNvPr id="2052" name="Picture 6" descr="3663424"/>
          <p:cNvPicPr>
            <a:picLocks noChangeAspect="1" noChangeArrowheads="1"/>
          </p:cNvPicPr>
          <p:nvPr/>
        </p:nvPicPr>
        <p:blipFill>
          <a:blip r:embed="rId4"/>
          <a:srcRect/>
          <a:stretch>
            <a:fillRect/>
          </a:stretch>
        </p:blipFill>
        <p:spPr bwMode="auto">
          <a:xfrm>
            <a:off x="4932363" y="115888"/>
            <a:ext cx="4078287" cy="3195637"/>
          </a:xfrm>
          <a:prstGeom prst="rect">
            <a:avLst/>
          </a:prstGeom>
          <a:noFill/>
          <a:ln w="9525">
            <a:noFill/>
            <a:miter lim="800000"/>
            <a:headEnd/>
            <a:tailEnd/>
          </a:ln>
        </p:spPr>
      </p:pic>
      <p:pic>
        <p:nvPicPr>
          <p:cNvPr id="2053" name="Picture 7" descr="3663426"/>
          <p:cNvPicPr>
            <a:picLocks noChangeAspect="1" noChangeArrowheads="1"/>
          </p:cNvPicPr>
          <p:nvPr/>
        </p:nvPicPr>
        <p:blipFill>
          <a:blip r:embed="rId5"/>
          <a:srcRect/>
          <a:stretch>
            <a:fillRect/>
          </a:stretch>
        </p:blipFill>
        <p:spPr bwMode="auto">
          <a:xfrm>
            <a:off x="6962775" y="4076700"/>
            <a:ext cx="2181225" cy="2613025"/>
          </a:xfrm>
          <a:prstGeom prst="rect">
            <a:avLst/>
          </a:prstGeom>
          <a:noFill/>
          <a:ln w="9525">
            <a:noFill/>
            <a:miter lim="800000"/>
            <a:headEnd/>
            <a:tailEnd/>
          </a:ln>
        </p:spPr>
      </p:pic>
      <p:sp>
        <p:nvSpPr>
          <p:cNvPr id="2054" name="Text Box 9"/>
          <p:cNvSpPr txBox="1">
            <a:spLocks noChangeArrowheads="1"/>
          </p:cNvSpPr>
          <p:nvPr/>
        </p:nvSpPr>
        <p:spPr bwMode="auto">
          <a:xfrm>
            <a:off x="214282" y="203840"/>
            <a:ext cx="4429156" cy="6517169"/>
          </a:xfrm>
          <a:prstGeom prst="rect">
            <a:avLst/>
          </a:prstGeom>
          <a:solidFill>
            <a:schemeClr val="bg1"/>
          </a:solidFill>
          <a:ln w="9525">
            <a:noFill/>
            <a:miter lim="800000"/>
            <a:headEnd/>
            <a:tailEnd/>
          </a:ln>
        </p:spPr>
        <p:txBody>
          <a:bodyPr wrap="square">
            <a:spAutoFit/>
          </a:bodyPr>
          <a:lstStyle/>
          <a:p>
            <a:pPr>
              <a:spcBef>
                <a:spcPct val="50000"/>
              </a:spcBef>
            </a:pPr>
            <a:endParaRPr lang="tr-TR" b="1" dirty="0">
              <a:solidFill>
                <a:srgbClr val="990033"/>
              </a:solidFill>
            </a:endParaRPr>
          </a:p>
          <a:p>
            <a:pPr>
              <a:spcBef>
                <a:spcPct val="50000"/>
              </a:spcBef>
            </a:pPr>
            <a:endParaRPr lang="tr-TR" b="1" dirty="0">
              <a:solidFill>
                <a:srgbClr val="990033"/>
              </a:solidFill>
            </a:endParaRPr>
          </a:p>
          <a:p>
            <a:pPr>
              <a:spcBef>
                <a:spcPct val="50000"/>
              </a:spcBef>
            </a:pPr>
            <a:endParaRPr lang="tr-TR" b="1" dirty="0">
              <a:solidFill>
                <a:srgbClr val="990033"/>
              </a:solidFill>
            </a:endParaRPr>
          </a:p>
          <a:p>
            <a:pPr>
              <a:spcBef>
                <a:spcPct val="50000"/>
              </a:spcBef>
            </a:pPr>
            <a:endParaRPr lang="tr-TR" b="1" dirty="0">
              <a:solidFill>
                <a:srgbClr val="990033"/>
              </a:solidFill>
            </a:endParaRPr>
          </a:p>
          <a:p>
            <a:pPr algn="ctr">
              <a:spcBef>
                <a:spcPct val="50000"/>
              </a:spcBef>
            </a:pPr>
            <a:r>
              <a:rPr lang="tr-TR" sz="2400" b="1" dirty="0" smtClean="0">
                <a:solidFill>
                  <a:srgbClr val="990033"/>
                </a:solidFill>
              </a:rPr>
              <a:t>MEB </a:t>
            </a:r>
          </a:p>
          <a:p>
            <a:pPr algn="ctr">
              <a:spcBef>
                <a:spcPct val="50000"/>
              </a:spcBef>
            </a:pPr>
            <a:r>
              <a:rPr lang="tr-TR" sz="2800" b="1" dirty="0" smtClean="0">
                <a:solidFill>
                  <a:srgbClr val="990033"/>
                </a:solidFill>
              </a:rPr>
              <a:t>TEMEL EĞİTİM</a:t>
            </a:r>
          </a:p>
          <a:p>
            <a:pPr algn="ctr">
              <a:spcBef>
                <a:spcPct val="50000"/>
              </a:spcBef>
            </a:pPr>
            <a:r>
              <a:rPr lang="tr-TR" sz="2800" b="1" dirty="0" smtClean="0">
                <a:solidFill>
                  <a:srgbClr val="990033"/>
                </a:solidFill>
              </a:rPr>
              <a:t>GENEL MÜDÜRLÜĞÜ</a:t>
            </a:r>
          </a:p>
          <a:p>
            <a:pPr algn="ctr">
              <a:spcBef>
                <a:spcPct val="50000"/>
              </a:spcBef>
            </a:pPr>
            <a:r>
              <a:rPr lang="tr-TR" sz="2200" b="1" dirty="0" smtClean="0">
                <a:solidFill>
                  <a:srgbClr val="990033"/>
                </a:solidFill>
              </a:rPr>
              <a:t>OKUL ÖNCESİ EĞİTİM VE İLKÖĞRETİM KURUMLARI STANDARTLARI</a:t>
            </a:r>
          </a:p>
          <a:p>
            <a:pPr algn="ctr">
              <a:spcBef>
                <a:spcPct val="50000"/>
              </a:spcBef>
            </a:pPr>
            <a:r>
              <a:rPr lang="tr-TR" sz="1600" b="1" dirty="0" smtClean="0">
                <a:solidFill>
                  <a:srgbClr val="990033"/>
                </a:solidFill>
              </a:rPr>
              <a:t>GÜNÜMÜZE KADAR YAPILAN ÇALIŞMALAR</a:t>
            </a:r>
          </a:p>
          <a:p>
            <a:pPr algn="ctr">
              <a:spcBef>
                <a:spcPct val="50000"/>
              </a:spcBef>
            </a:pPr>
            <a:r>
              <a:rPr lang="tr-TR" sz="1600" b="1" dirty="0" smtClean="0">
                <a:solidFill>
                  <a:srgbClr val="990033"/>
                </a:solidFill>
              </a:rPr>
              <a:t>Mart / 2015</a:t>
            </a:r>
          </a:p>
          <a:p>
            <a:pPr algn="ctr">
              <a:spcBef>
                <a:spcPct val="50000"/>
              </a:spcBef>
            </a:pPr>
            <a:endParaRPr lang="tr-TR" b="1" dirty="0">
              <a:solidFill>
                <a:srgbClr val="990033"/>
              </a:solidFill>
            </a:endParaRPr>
          </a:p>
          <a:p>
            <a:pPr>
              <a:spcBef>
                <a:spcPct val="50000"/>
              </a:spcBef>
            </a:pPr>
            <a:endParaRPr lang="tr-TR" sz="1500" b="1" dirty="0">
              <a:solidFill>
                <a:srgbClr val="990033"/>
              </a:solidFill>
            </a:endParaRPr>
          </a:p>
          <a:p>
            <a:pPr>
              <a:spcBef>
                <a:spcPct val="50000"/>
              </a:spcBef>
            </a:pPr>
            <a:endParaRPr lang="tr-TR" sz="800" b="1" dirty="0">
              <a:solidFill>
                <a:srgbClr val="990033"/>
              </a:solidFill>
            </a:endParaRPr>
          </a:p>
          <a:p>
            <a:pPr>
              <a:spcBef>
                <a:spcPct val="50000"/>
              </a:spcBef>
            </a:pPr>
            <a:endParaRPr lang="tr-TR" sz="800" b="1" dirty="0">
              <a:solidFill>
                <a:srgbClr val="990033"/>
              </a:solidFill>
            </a:endParaRPr>
          </a:p>
        </p:txBody>
      </p:sp>
      <p:pic>
        <p:nvPicPr>
          <p:cNvPr id="2055" name="Picture 13" descr="3663478"/>
          <p:cNvPicPr>
            <a:picLocks noChangeAspect="1" noChangeArrowheads="1"/>
          </p:cNvPicPr>
          <p:nvPr/>
        </p:nvPicPr>
        <p:blipFill>
          <a:blip r:embed="rId6"/>
          <a:srcRect/>
          <a:stretch>
            <a:fillRect/>
          </a:stretch>
        </p:blipFill>
        <p:spPr bwMode="auto">
          <a:xfrm>
            <a:off x="1857356" y="857232"/>
            <a:ext cx="1223963" cy="11350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143668"/>
          </a:xfrm>
        </p:spPr>
        <p:txBody>
          <a:bodyPr>
            <a:normAutofit fontScale="62500" lnSpcReduction="20000"/>
          </a:bodyPr>
          <a:lstStyle/>
          <a:p>
            <a:r>
              <a:rPr lang="tr-TR" b="1" dirty="0" smtClean="0"/>
              <a:t>25/12/2014 tarihinde Okul Öncesi Eğitim ve İlköğretim Kurumları Standartları Uygulama Yönergesi</a:t>
            </a:r>
          </a:p>
          <a:p>
            <a:endParaRPr lang="tr-TR" dirty="0" smtClean="0"/>
          </a:p>
          <a:p>
            <a:r>
              <a:rPr lang="tr-TR" dirty="0" smtClean="0"/>
              <a:t>Maarif müfettişleri başkanlıklarının görev ve sorumlulukları MADDE 11 (1)</a:t>
            </a:r>
          </a:p>
          <a:p>
            <a:endParaRPr lang="tr-TR" dirty="0" smtClean="0"/>
          </a:p>
          <a:p>
            <a:pPr>
              <a:buNone/>
            </a:pPr>
            <a:r>
              <a:rPr lang="tr-TR" dirty="0" smtClean="0"/>
              <a:t> Maarif müfettişleri başkanlıkları; </a:t>
            </a:r>
          </a:p>
          <a:p>
            <a:r>
              <a:rPr lang="tr-TR" dirty="0" smtClean="0"/>
              <a:t>a) Yıllık çalışma programlarının Kurum Standartları uygulamaları ile ilişkilendirilerek hazırlanmasını, </a:t>
            </a:r>
          </a:p>
          <a:p>
            <a:r>
              <a:rPr lang="tr-TR" dirty="0" smtClean="0"/>
              <a:t>b) Teftişe gideceği okulların Kurum Standartları standart raporları ile il/ilçe standart ve sorgulama raporlarına göre Kurum Standartlarında belirlenen standartlardaki okul gelişmelerinin izlenmesini, </a:t>
            </a:r>
          </a:p>
          <a:p>
            <a:r>
              <a:rPr lang="tr-TR" dirty="0" smtClean="0"/>
              <a:t>c) Okul öncesi eğitim ve ilköğretim kurumlarında, Kurum Standartlarına göre algısal yarar düzeyine ilişkin yönetici, öğretmen, çocuk ve veliler arasında belirgin tutarsızlık bulunduğunda, görüşmeler yaparak durumun incelenmesini, </a:t>
            </a:r>
          </a:p>
          <a:p>
            <a:r>
              <a:rPr lang="tr-TR" dirty="0" smtClean="0"/>
              <a:t>ç) Okul tarafından Kurum Standartları Modülüne girilmiş olan verilerin, ihtiyaç duyulması hâlinde doğrulama kaynaklarından (okuldaki kayıtlar, dokümanlar, tutanaklar ve benzeri) doğrulanmasını, </a:t>
            </a:r>
          </a:p>
          <a:p>
            <a:r>
              <a:rPr lang="tr-TR" dirty="0" smtClean="0"/>
              <a:t>d) Bu Yönerge kapsamında yapılan çalışmaların kontrol edilmesini, varsa eksik uygulamaların tamamlanması yönünde rehberlik edilmesini, </a:t>
            </a:r>
          </a:p>
          <a:p>
            <a:r>
              <a:rPr lang="tr-TR" dirty="0" smtClean="0"/>
              <a:t>e) Kurum Standartları Modülündeki maarif müfettişleri ile ilgili alanların doldurulmasını sağlar.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0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4714908"/>
          </a:xfrm>
        </p:spPr>
        <p:txBody>
          <a:bodyPr>
            <a:normAutofit lnSpcReduction="10000"/>
          </a:bodyPr>
          <a:lstStyle/>
          <a:p>
            <a:pPr marL="457200" indent="-731520" algn="l">
              <a:spcBef>
                <a:spcPts val="1800"/>
              </a:spcBef>
              <a:buAutoNum type="arabicPeriod"/>
            </a:pPr>
            <a:r>
              <a:rPr lang="tr-TR" sz="2400" dirty="0" smtClean="0">
                <a:solidFill>
                  <a:schemeClr val="tx1"/>
                </a:solidFill>
              </a:rPr>
              <a:t>Çocuk Dostu Okul çalışmasında minimum yeterliklerin ortaya konulması. Bu yeterlikleri yaygınlaştırmanın planlanması.  </a:t>
            </a:r>
          </a:p>
          <a:p>
            <a:pPr marL="457200" indent="-731520" algn="l">
              <a:spcBef>
                <a:spcPts val="1800"/>
              </a:spcBef>
              <a:buAutoNum type="arabicPeriod"/>
            </a:pPr>
            <a:r>
              <a:rPr lang="tr-TR" sz="2400" dirty="0" smtClean="0">
                <a:solidFill>
                  <a:schemeClr val="tx1"/>
                </a:solidFill>
              </a:rPr>
              <a:t> 2008 İKS biriminin Genel Müdürlükte kurulması. </a:t>
            </a:r>
          </a:p>
          <a:p>
            <a:pPr marL="457200" indent="-731520" algn="l">
              <a:spcBef>
                <a:spcPts val="1800"/>
              </a:spcBef>
              <a:buAutoNum type="arabicPeriod"/>
            </a:pPr>
            <a:r>
              <a:rPr lang="tr-TR" sz="2400" dirty="0" smtClean="0">
                <a:solidFill>
                  <a:schemeClr val="tx1"/>
                </a:solidFill>
              </a:rPr>
              <a:t>2009 yeterliklerin alt standartlara dönüştürülmesi (550 kişi)</a:t>
            </a:r>
          </a:p>
          <a:p>
            <a:pPr marL="457200" indent="-731520" algn="l">
              <a:spcBef>
                <a:spcPts val="1800"/>
              </a:spcBef>
              <a:buAutoNum type="arabicPeriod"/>
            </a:pPr>
            <a:r>
              <a:rPr lang="tr-TR" sz="2400" dirty="0" smtClean="0">
                <a:solidFill>
                  <a:schemeClr val="tx1"/>
                </a:solidFill>
              </a:rPr>
              <a:t>-mülga- EĞİTEK (Eğitim Teknolojileri Genel Müdürlüğü) tarafından İKS yazılımının </a:t>
            </a:r>
            <a:r>
              <a:rPr lang="tr-TR" sz="2400" dirty="0" smtClean="0">
                <a:solidFill>
                  <a:schemeClr val="tx1"/>
                </a:solidFill>
              </a:rPr>
              <a:t>hazırlanması 2009. </a:t>
            </a:r>
            <a:endParaRPr lang="tr-TR" sz="2400" dirty="0" smtClean="0">
              <a:solidFill>
                <a:schemeClr val="tx1"/>
              </a:solidFill>
            </a:endParaRPr>
          </a:p>
          <a:p>
            <a:pPr marL="457200" indent="-731520" algn="l">
              <a:spcBef>
                <a:spcPts val="1800"/>
              </a:spcBef>
              <a:buAutoNum type="arabicPeriod"/>
            </a:pPr>
            <a:r>
              <a:rPr lang="tr-TR" sz="2400" dirty="0" smtClean="0">
                <a:solidFill>
                  <a:schemeClr val="tx1"/>
                </a:solidFill>
              </a:rPr>
              <a:t>05/11/2009 tarihinde yayımlanan </a:t>
            </a:r>
            <a:r>
              <a:rPr lang="tr-TR" sz="2400" b="1" dirty="0" smtClean="0">
                <a:solidFill>
                  <a:schemeClr val="tx1"/>
                </a:solidFill>
              </a:rPr>
              <a:t>83 sayılı Genelge</a:t>
            </a:r>
            <a:r>
              <a:rPr lang="tr-TR" sz="2400" dirty="0" smtClean="0">
                <a:solidFill>
                  <a:schemeClr val="tx1"/>
                </a:solidFill>
              </a:rPr>
              <a:t> ile İKS sisteminin gerekçesi, amacı ve sistemin yapısına değinildi.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2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4714908"/>
          </a:xfrm>
        </p:spPr>
        <p:txBody>
          <a:bodyPr>
            <a:normAutofit lnSpcReduction="10000"/>
          </a:bodyPr>
          <a:lstStyle/>
          <a:p>
            <a:pPr marL="457200" indent="-731520" algn="l">
              <a:spcBef>
                <a:spcPts val="1800"/>
              </a:spcBef>
            </a:pPr>
            <a:r>
              <a:rPr lang="tr-TR" sz="2400" dirty="0" smtClean="0">
                <a:solidFill>
                  <a:schemeClr val="tx1"/>
                </a:solidFill>
              </a:rPr>
              <a:t>7. (2009 ) NUTS II. düzeyindeki 23 bölgede belirlenen 100 ilköğretim okulunda geliştirilen İKS Modülünün yazılımın pilotlama çalışması yapılmıştır. </a:t>
            </a:r>
          </a:p>
          <a:p>
            <a:pPr marL="457200" indent="-731520" algn="l">
              <a:spcBef>
                <a:spcPts val="1800"/>
              </a:spcBef>
            </a:pPr>
            <a:r>
              <a:rPr lang="tr-TR" sz="2400" dirty="0" smtClean="0">
                <a:solidFill>
                  <a:schemeClr val="tx1"/>
                </a:solidFill>
              </a:rPr>
              <a:t>8. (2010 ) 476 kişi maarif müfettişi, okul yöneticisi ve öğretmenlerden belirlenerek İKS İl Sorumlusu olarak planlanmıştır. (her 50 ilköğretim okuluna 1 sorumlu)</a:t>
            </a:r>
          </a:p>
          <a:p>
            <a:pPr marL="457200" indent="-731520" algn="l">
              <a:spcBef>
                <a:spcPts val="1800"/>
              </a:spcBef>
            </a:pPr>
            <a:r>
              <a:rPr lang="tr-TR" sz="2400" dirty="0" smtClean="0">
                <a:solidFill>
                  <a:schemeClr val="tx1"/>
                </a:solidFill>
              </a:rPr>
              <a:t>9. (2010) </a:t>
            </a:r>
            <a:r>
              <a:rPr lang="tr-TR" sz="2400" dirty="0" err="1" smtClean="0">
                <a:solidFill>
                  <a:schemeClr val="tx1"/>
                </a:solidFill>
              </a:rPr>
              <a:t>Ükedeki</a:t>
            </a:r>
            <a:r>
              <a:rPr lang="tr-TR" sz="2400" dirty="0" smtClean="0">
                <a:solidFill>
                  <a:schemeClr val="tx1"/>
                </a:solidFill>
              </a:rPr>
              <a:t> pilotlama için 12 kişi ile İKS merkez eğitim ekibi kurularak 476 İKS İl Sorumlusuna eğitim verilmiş, eğitim materyalleri ve kılavuz kitabı yazılmıştır.</a:t>
            </a:r>
          </a:p>
          <a:p>
            <a:pPr marL="457200" indent="-731520" algn="l">
              <a:spcBef>
                <a:spcPts val="1800"/>
              </a:spcBef>
            </a:pPr>
            <a:r>
              <a:rPr lang="tr-TR" sz="2400" dirty="0" smtClean="0">
                <a:solidFill>
                  <a:schemeClr val="tx1"/>
                </a:solidFill>
              </a:rPr>
              <a:t>10.476 İKS il eğiticileri mahallinde her okula 40 saat eğitim vermişlerdir. </a:t>
            </a:r>
          </a:p>
          <a:p>
            <a:pPr marL="457200" indent="-731520" algn="l">
              <a:spcBef>
                <a:spcPts val="1800"/>
              </a:spcBef>
            </a:pPr>
            <a:endParaRPr lang="tr-TR" sz="2400"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2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4714908"/>
          </a:xfrm>
        </p:spPr>
        <p:txBody>
          <a:bodyPr>
            <a:normAutofit/>
          </a:bodyPr>
          <a:lstStyle/>
          <a:p>
            <a:pPr marL="457200" indent="-731520" algn="l">
              <a:spcBef>
                <a:spcPts val="1800"/>
              </a:spcBef>
              <a:buAutoNum type="arabicPeriod" startAt="11"/>
            </a:pPr>
            <a:r>
              <a:rPr lang="tr-TR" sz="2400" dirty="0" smtClean="0">
                <a:solidFill>
                  <a:schemeClr val="tx1"/>
                </a:solidFill>
              </a:rPr>
              <a:t>476 İl eğiticisi, İl Milli Eğitim Müdür Yardımcıları, İlçe Milli Eğitim Müdürleri, </a:t>
            </a:r>
            <a:r>
              <a:rPr lang="tr-TR" sz="2400" dirty="0" err="1" smtClean="0">
                <a:solidFill>
                  <a:schemeClr val="tx1"/>
                </a:solidFill>
              </a:rPr>
              <a:t>ARGE’den</a:t>
            </a:r>
            <a:r>
              <a:rPr lang="tr-TR" sz="2400" dirty="0" smtClean="0">
                <a:solidFill>
                  <a:schemeClr val="tx1"/>
                </a:solidFill>
              </a:rPr>
              <a:t> sorumlu şube müdürleri, il maarif müfettişleri başkanları ile müfettişlerine, yardımcılarına   illerde bilgilendirme toplantıları yapmışlardır. (2011).</a:t>
            </a:r>
          </a:p>
          <a:p>
            <a:pPr marL="457200" indent="-731520" algn="l">
              <a:spcBef>
                <a:spcPts val="1800"/>
              </a:spcBef>
              <a:buAutoNum type="arabicPeriod" startAt="11"/>
            </a:pPr>
            <a:r>
              <a:rPr lang="tr-TR" sz="2400" dirty="0" smtClean="0">
                <a:solidFill>
                  <a:schemeClr val="tx1"/>
                </a:solidFill>
              </a:rPr>
              <a:t>2011 Gölbaşında 9 okulda son pilotlama. </a:t>
            </a:r>
          </a:p>
          <a:p>
            <a:pPr marL="457200" indent="-731520" algn="l">
              <a:spcBef>
                <a:spcPts val="1800"/>
              </a:spcBef>
              <a:buAutoNum type="arabicPeriod" startAt="11"/>
            </a:pPr>
            <a:r>
              <a:rPr lang="tr-TR" sz="2400" dirty="0" smtClean="0">
                <a:solidFill>
                  <a:schemeClr val="tx1"/>
                </a:solidFill>
              </a:rPr>
              <a:t>03 Mayıs 2011 de İKE </a:t>
            </a:r>
            <a:r>
              <a:rPr lang="tr-TR" sz="2400" dirty="0" err="1" smtClean="0">
                <a:solidFill>
                  <a:schemeClr val="tx1"/>
                </a:solidFill>
              </a:rPr>
              <a:t>nin</a:t>
            </a:r>
            <a:r>
              <a:rPr lang="tr-TR" sz="2400" dirty="0" smtClean="0">
                <a:solidFill>
                  <a:schemeClr val="tx1"/>
                </a:solidFill>
              </a:rPr>
              <a:t> yurt genelinde test amaçlı açılması. </a:t>
            </a:r>
          </a:p>
          <a:p>
            <a:pPr marL="457200" indent="-731520" algn="l">
              <a:spcBef>
                <a:spcPts val="1800"/>
              </a:spcBef>
              <a:buAutoNum type="arabicPeriod" startAt="11"/>
            </a:pPr>
            <a:r>
              <a:rPr lang="tr-TR" sz="2400" dirty="0" smtClean="0">
                <a:solidFill>
                  <a:schemeClr val="tx1"/>
                </a:solidFill>
              </a:rPr>
              <a:t>Müfettişlere gözlemci şifresinin tanımlanması. </a:t>
            </a:r>
          </a:p>
          <a:p>
            <a:pPr marL="457200" indent="-731520" algn="l">
              <a:spcBef>
                <a:spcPts val="1800"/>
              </a:spcBef>
              <a:buAutoNum type="arabicPeriod" startAt="11"/>
            </a:pPr>
            <a:r>
              <a:rPr lang="tr-TR" sz="2400" dirty="0" smtClean="0">
                <a:solidFill>
                  <a:schemeClr val="tx1"/>
                </a:solidFill>
              </a:rPr>
              <a:t>1 Temmuz 2011 de kapanış.</a:t>
            </a:r>
          </a:p>
          <a:p>
            <a:pPr marL="457200" indent="-731520" algn="l">
              <a:spcBef>
                <a:spcPts val="1800"/>
              </a:spcBef>
              <a:buAutoNum type="arabicPeriod" startAt="11"/>
            </a:pPr>
            <a:endParaRPr lang="tr-TR" sz="2400" dirty="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2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5000636"/>
          </a:xfrm>
        </p:spPr>
        <p:txBody>
          <a:bodyPr>
            <a:normAutofit lnSpcReduction="10000"/>
          </a:bodyPr>
          <a:lstStyle/>
          <a:p>
            <a:pPr marL="457200" indent="-731520" algn="l">
              <a:spcBef>
                <a:spcPts val="1800"/>
              </a:spcBef>
            </a:pPr>
            <a:r>
              <a:rPr lang="tr-TR" sz="2400" dirty="0" smtClean="0">
                <a:solidFill>
                  <a:schemeClr val="tx1"/>
                </a:solidFill>
              </a:rPr>
              <a:t>16. 29 Haziran 2011 yılında ve 8051 sayılı makam onayı ile </a:t>
            </a:r>
            <a:r>
              <a:rPr lang="tr-TR" sz="2400" b="1" dirty="0" smtClean="0">
                <a:solidFill>
                  <a:schemeClr val="tx1"/>
                </a:solidFill>
              </a:rPr>
              <a:t>İlköğretim Kurumları Standartları Uygulama Yönergesi </a:t>
            </a:r>
            <a:r>
              <a:rPr lang="tr-TR" sz="2400" dirty="0" smtClean="0">
                <a:solidFill>
                  <a:schemeClr val="tx1"/>
                </a:solidFill>
              </a:rPr>
              <a:t>yayımlanmıştır. </a:t>
            </a:r>
          </a:p>
          <a:p>
            <a:pPr marL="457200" indent="-731520" algn="l">
              <a:spcBef>
                <a:spcPts val="1800"/>
              </a:spcBef>
            </a:pPr>
            <a:r>
              <a:rPr lang="tr-TR" sz="2400" dirty="0" smtClean="0">
                <a:solidFill>
                  <a:schemeClr val="tx1"/>
                </a:solidFill>
              </a:rPr>
              <a:t>17. 19 Mart 2012 tarihinden Sistem yurt genelinde  tekrar açılmıştır. </a:t>
            </a:r>
          </a:p>
          <a:p>
            <a:pPr marL="457200" indent="-731520" algn="l">
              <a:spcBef>
                <a:spcPts val="1800"/>
              </a:spcBef>
            </a:pPr>
            <a:r>
              <a:rPr lang="tr-TR" sz="2400" dirty="0" smtClean="0">
                <a:solidFill>
                  <a:schemeClr val="tx1"/>
                </a:solidFill>
              </a:rPr>
              <a:t>18. 2012 yılında 476 İKS İl Eğiticisine yine 2 eğitim verilerek raporlama konusunda yetkinlik kazanmaları sağlanmıştır. </a:t>
            </a:r>
          </a:p>
          <a:p>
            <a:pPr marL="457200" indent="-731520" algn="l">
              <a:spcBef>
                <a:spcPts val="1800"/>
              </a:spcBef>
            </a:pPr>
            <a:r>
              <a:rPr lang="tr-TR" sz="2400" dirty="0" smtClean="0">
                <a:solidFill>
                  <a:schemeClr val="tx1"/>
                </a:solidFill>
              </a:rPr>
              <a:t>19. Okul, İlçe MEM, İl MEM ve Bakanlık düzeyinde raporlamaya hazır hale getirilmiştir. </a:t>
            </a:r>
          </a:p>
          <a:p>
            <a:pPr marL="457200" indent="-731520" algn="l">
              <a:spcBef>
                <a:spcPts val="1800"/>
              </a:spcBef>
            </a:pPr>
            <a:r>
              <a:rPr lang="tr-TR" sz="2400" dirty="0" smtClean="0">
                <a:solidFill>
                  <a:schemeClr val="tx1"/>
                </a:solidFill>
              </a:rPr>
              <a:t>20. Okul, il ve ilçe düzeyinde raporlanın alınması için kurumlarda –mülga- EĞİTEK tarafından yetkilendirme yapılmıştır</a:t>
            </a:r>
            <a:r>
              <a:rPr lang="tr-TR" sz="2400" dirty="0" smtClean="0"/>
              <a:t>. </a:t>
            </a:r>
            <a:endParaRPr lang="tr-TR" sz="2400" dirty="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2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4714908"/>
          </a:xfrm>
        </p:spPr>
        <p:txBody>
          <a:bodyPr>
            <a:normAutofit/>
          </a:bodyPr>
          <a:lstStyle/>
          <a:p>
            <a:pPr marL="457200" indent="-731520" algn="l">
              <a:spcBef>
                <a:spcPts val="1800"/>
              </a:spcBef>
            </a:pPr>
            <a:r>
              <a:rPr lang="tr-TR" sz="2400" dirty="0" smtClean="0">
                <a:solidFill>
                  <a:schemeClr val="tx1"/>
                </a:solidFill>
              </a:rPr>
              <a:t>21. </a:t>
            </a:r>
            <a:r>
              <a:rPr lang="tr-TR" sz="2400" b="1" dirty="0" smtClean="0">
                <a:solidFill>
                  <a:schemeClr val="tx1"/>
                </a:solidFill>
              </a:rPr>
              <a:t>6287 sayılı Kanun</a:t>
            </a:r>
            <a:r>
              <a:rPr lang="tr-TR" sz="2400" dirty="0" smtClean="0">
                <a:solidFill>
                  <a:schemeClr val="tx1"/>
                </a:solidFill>
              </a:rPr>
              <a:t> 30 Mart 2012 tarihi itibariyle yayımlanmıştır. Sistem kurum kodları ile çalıştığı için 4+4+4 modeline uygun olarak yeni kodlama yapılması amacıyla revize sürecine girilmiştir. </a:t>
            </a:r>
          </a:p>
          <a:p>
            <a:pPr marL="457200" indent="-731520" algn="l">
              <a:spcBef>
                <a:spcPts val="1800"/>
              </a:spcBef>
            </a:pPr>
            <a:r>
              <a:rPr lang="tr-TR" sz="2400" dirty="0" smtClean="0">
                <a:solidFill>
                  <a:schemeClr val="tx1"/>
                </a:solidFill>
              </a:rPr>
              <a:t>22. 01 Temmuz 2012 tarihinde sistem kapatılmıştır. </a:t>
            </a:r>
          </a:p>
          <a:p>
            <a:pPr marL="457200" indent="-731520" algn="l">
              <a:spcBef>
                <a:spcPts val="1800"/>
              </a:spcBef>
            </a:pPr>
            <a:r>
              <a:rPr lang="tr-TR" sz="2400" dirty="0" smtClean="0">
                <a:solidFill>
                  <a:schemeClr val="tx1"/>
                </a:solidFill>
              </a:rPr>
              <a:t>23. Veri girişi yapan okullar raporlarını alabilmişlerdir.  Ancak sistem tam anlamıyla istenilen düzeyde açılamadığı üzere raporlama uygulamaları kısıtlı kalmıştır.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700" b="1" dirty="0" smtClean="0">
                <a:solidFill>
                  <a:srgbClr val="CC0000"/>
                </a:solidFill>
              </a:rPr>
              <a:t>OKUL ÖNCESİ EĞİTİM VE İLKÖĞRETİM KURUMLARI STANDARTLARI KAPSAMINDA GÜNÜMÜZE KADAR YAPILAN ÇALIŞMALAR</a:t>
            </a:r>
            <a:endParaRPr lang="tr-TR" sz="2700" dirty="0"/>
          </a:p>
        </p:txBody>
      </p:sp>
      <p:graphicFrame>
        <p:nvGraphicFramePr>
          <p:cNvPr id="4" name="3 Tablo"/>
          <p:cNvGraphicFramePr>
            <a:graphicFrameLocks noGrp="1"/>
          </p:cNvGraphicFramePr>
          <p:nvPr/>
        </p:nvGraphicFramePr>
        <p:xfrm>
          <a:off x="571472" y="2071678"/>
          <a:ext cx="8215369" cy="3571902"/>
        </p:xfrm>
        <a:graphic>
          <a:graphicData uri="http://schemas.openxmlformats.org/drawingml/2006/table">
            <a:tbl>
              <a:tblPr/>
              <a:tblGrid>
                <a:gridCol w="2738164"/>
                <a:gridCol w="2738164"/>
                <a:gridCol w="2739041"/>
              </a:tblGrid>
              <a:tr h="595317">
                <a:tc>
                  <a:txBody>
                    <a:bodyPr/>
                    <a:lstStyle/>
                    <a:p>
                      <a:pPr marL="0" marR="0" algn="just">
                        <a:lnSpc>
                          <a:spcPct val="150000"/>
                        </a:lnSpc>
                        <a:spcBef>
                          <a:spcPts val="0"/>
                        </a:spcBef>
                        <a:spcAft>
                          <a:spcPts val="0"/>
                        </a:spcAft>
                        <a:tabLst>
                          <a:tab pos="440055" algn="l"/>
                        </a:tabLst>
                      </a:pPr>
                      <a:r>
                        <a:rPr lang="tr-TR" sz="2000" dirty="0" smtClean="0">
                          <a:solidFill>
                            <a:srgbClr val="000000"/>
                          </a:solidFill>
                          <a:latin typeface="Times New Roman"/>
                          <a:ea typeface="Calibri"/>
                          <a:cs typeface="Times New Roman"/>
                        </a:rPr>
                        <a:t>(2012)</a:t>
                      </a:r>
                      <a:endParaRPr lang="tr-TR" sz="20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Hedef grup</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Ulaşılan grup</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marL="0" marR="0" algn="just">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Veliden</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dirty="0">
                          <a:solidFill>
                            <a:srgbClr val="000000"/>
                          </a:solidFill>
                          <a:latin typeface="Times New Roman"/>
                          <a:ea typeface="Calibri"/>
                          <a:cs typeface="Times New Roman"/>
                        </a:rPr>
                        <a:t>2.184.594 *</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a:solidFill>
                            <a:srgbClr val="000000"/>
                          </a:solidFill>
                          <a:latin typeface="Times New Roman"/>
                          <a:ea typeface="Calibri"/>
                          <a:cs typeface="Times New Roman"/>
                        </a:rPr>
                        <a:t>1.464.610’u,</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marL="0" marR="0" algn="just">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Öğrenciden</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dirty="0">
                          <a:solidFill>
                            <a:srgbClr val="000000"/>
                          </a:solidFill>
                          <a:latin typeface="Times New Roman"/>
                          <a:ea typeface="Calibri"/>
                          <a:cs typeface="Times New Roman"/>
                        </a:rPr>
                        <a:t>2.289.410*</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a:solidFill>
                            <a:srgbClr val="000000"/>
                          </a:solidFill>
                          <a:latin typeface="Times New Roman"/>
                          <a:ea typeface="Calibri"/>
                          <a:cs typeface="Times New Roman"/>
                        </a:rPr>
                        <a:t>1.884.411’i,</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marL="0" marR="0" algn="just">
                        <a:lnSpc>
                          <a:spcPct val="150000"/>
                        </a:lnSpc>
                        <a:spcBef>
                          <a:spcPts val="0"/>
                        </a:spcBef>
                        <a:spcAft>
                          <a:spcPts val="0"/>
                        </a:spcAft>
                        <a:tabLst>
                          <a:tab pos="440055" algn="l"/>
                        </a:tabLst>
                      </a:pPr>
                      <a:r>
                        <a:rPr lang="tr-TR" sz="2000" b="1">
                          <a:solidFill>
                            <a:srgbClr val="000000"/>
                          </a:solidFill>
                          <a:latin typeface="Times New Roman"/>
                          <a:ea typeface="Calibri"/>
                          <a:cs typeface="Times New Roman"/>
                        </a:rPr>
                        <a:t>Öğretmenden</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dirty="0">
                          <a:solidFill>
                            <a:srgbClr val="000000"/>
                          </a:solidFill>
                          <a:latin typeface="Times New Roman"/>
                          <a:ea typeface="Calibri"/>
                          <a:cs typeface="Times New Roman"/>
                        </a:rPr>
                        <a:t>406.944</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a:solidFill>
                            <a:srgbClr val="000000"/>
                          </a:solidFill>
                          <a:latin typeface="Times New Roman"/>
                          <a:ea typeface="Calibri"/>
                          <a:cs typeface="Times New Roman"/>
                        </a:rPr>
                        <a:t>345.098’i,</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marL="0" marR="0" algn="just">
                        <a:lnSpc>
                          <a:spcPct val="150000"/>
                        </a:lnSpc>
                        <a:spcBef>
                          <a:spcPts val="0"/>
                        </a:spcBef>
                        <a:spcAft>
                          <a:spcPts val="0"/>
                        </a:spcAft>
                        <a:tabLst>
                          <a:tab pos="440055" algn="l"/>
                        </a:tabLst>
                      </a:pPr>
                      <a:r>
                        <a:rPr lang="tr-TR" sz="2000" b="1">
                          <a:solidFill>
                            <a:srgbClr val="000000"/>
                          </a:solidFill>
                          <a:latin typeface="Times New Roman"/>
                          <a:ea typeface="Calibri"/>
                          <a:cs typeface="Times New Roman"/>
                        </a:rPr>
                        <a:t>Yöneticiden</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dirty="0">
                          <a:solidFill>
                            <a:srgbClr val="000000"/>
                          </a:solidFill>
                          <a:latin typeface="Times New Roman"/>
                          <a:ea typeface="Calibri"/>
                          <a:cs typeface="Times New Roman"/>
                        </a:rPr>
                        <a:t>51.533</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dirty="0">
                          <a:solidFill>
                            <a:srgbClr val="000000"/>
                          </a:solidFill>
                          <a:latin typeface="Times New Roman"/>
                          <a:ea typeface="Calibri"/>
                          <a:cs typeface="Times New Roman"/>
                        </a:rPr>
                        <a:t>41.810</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marL="0" marR="0" algn="just">
                        <a:lnSpc>
                          <a:spcPct val="150000"/>
                        </a:lnSpc>
                        <a:spcBef>
                          <a:spcPts val="0"/>
                        </a:spcBef>
                        <a:spcAft>
                          <a:spcPts val="0"/>
                        </a:spcAft>
                        <a:tabLst>
                          <a:tab pos="440055" algn="l"/>
                        </a:tabLst>
                      </a:pPr>
                      <a:r>
                        <a:rPr lang="tr-TR" sz="2000" b="1">
                          <a:solidFill>
                            <a:srgbClr val="000000"/>
                          </a:solidFill>
                          <a:latin typeface="Times New Roman"/>
                          <a:ea typeface="Calibri"/>
                          <a:cs typeface="Times New Roman"/>
                        </a:rPr>
                        <a:t>Resmi ilköğretim okulu</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31.496</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tabLst>
                          <a:tab pos="440055" algn="l"/>
                        </a:tabLst>
                      </a:pPr>
                      <a:r>
                        <a:rPr lang="tr-TR" sz="2000" b="1" dirty="0">
                          <a:solidFill>
                            <a:srgbClr val="000000"/>
                          </a:solidFill>
                          <a:latin typeface="Times New Roman"/>
                          <a:ea typeface="Calibri"/>
                          <a:cs typeface="Times New Roman"/>
                        </a:rPr>
                        <a:t>25.566</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00043"/>
            <a:ext cx="7772400" cy="1214445"/>
          </a:xfrm>
        </p:spPr>
        <p:txBody>
          <a:bodyPr>
            <a:normAutofit fontScale="90000"/>
          </a:bodyPr>
          <a:lstStyle/>
          <a:p>
            <a:r>
              <a:rPr lang="tr-TR" sz="3200" b="1" dirty="0" smtClean="0">
                <a:solidFill>
                  <a:srgbClr val="CC0000"/>
                </a:solidFill>
              </a:rPr>
              <a:t>OKUL ÖNCESİ EĞİTİM VE İLKÖĞRETİM KURUMLARI STANDARTLARI KAPSAMINDA GÜNÜMÜZE KADAR YAPILAN ÇALIŞMALAR</a:t>
            </a:r>
            <a:endParaRPr lang="tr-TR" sz="3000" b="1" dirty="0">
              <a:solidFill>
                <a:srgbClr val="CC0000"/>
              </a:solidFill>
            </a:endParaRPr>
          </a:p>
        </p:txBody>
      </p:sp>
      <p:sp>
        <p:nvSpPr>
          <p:cNvPr id="3" name="2 Alt Başlık"/>
          <p:cNvSpPr>
            <a:spLocks noGrp="1"/>
          </p:cNvSpPr>
          <p:nvPr>
            <p:ph type="subTitle" idx="1"/>
          </p:nvPr>
        </p:nvSpPr>
        <p:spPr>
          <a:xfrm>
            <a:off x="642910" y="1857364"/>
            <a:ext cx="7929618" cy="4714908"/>
          </a:xfrm>
        </p:spPr>
        <p:txBody>
          <a:bodyPr>
            <a:normAutofit fontScale="92500" lnSpcReduction="10000"/>
          </a:bodyPr>
          <a:lstStyle/>
          <a:p>
            <a:pPr marL="457200" indent="-731520" algn="l">
              <a:spcBef>
                <a:spcPts val="1800"/>
              </a:spcBef>
            </a:pPr>
            <a:r>
              <a:rPr lang="tr-TR" sz="2400" dirty="0" smtClean="0">
                <a:solidFill>
                  <a:schemeClr val="tx1"/>
                </a:solidFill>
              </a:rPr>
              <a:t>24. Kod düzenlenmesi tamamlanana kadar 2012 Ağustos ve Kasım aylarında Ankara’da 2 </a:t>
            </a:r>
            <a:r>
              <a:rPr lang="tr-TR" sz="2400" dirty="0" err="1" smtClean="0">
                <a:solidFill>
                  <a:schemeClr val="tx1"/>
                </a:solidFill>
              </a:rPr>
              <a:t>çalıştay</a:t>
            </a:r>
            <a:r>
              <a:rPr lang="tr-TR" sz="2400" dirty="0" smtClean="0">
                <a:solidFill>
                  <a:schemeClr val="tx1"/>
                </a:solidFill>
              </a:rPr>
              <a:t> düzenlenmiştir.  Sistem içeriğindeki yoğunluk azaltılmıştır. </a:t>
            </a:r>
          </a:p>
          <a:p>
            <a:pPr marL="457200" indent="-731520" algn="l">
              <a:spcBef>
                <a:spcPts val="1800"/>
              </a:spcBef>
            </a:pPr>
            <a:r>
              <a:rPr lang="tr-TR" sz="2400" dirty="0" smtClean="0">
                <a:solidFill>
                  <a:schemeClr val="tx1"/>
                </a:solidFill>
              </a:rPr>
              <a:t>25. Kasım 2013 GÖLBAŞI ölçme ekibi ile Algısal Yarar ölçeklerinin anketlere çevrilmesi sağlanmıştır. </a:t>
            </a:r>
          </a:p>
          <a:p>
            <a:pPr marL="457200" indent="-731520" algn="l">
              <a:spcBef>
                <a:spcPts val="1800"/>
              </a:spcBef>
            </a:pPr>
            <a:r>
              <a:rPr lang="tr-TR" sz="2400" dirty="0" smtClean="0">
                <a:solidFill>
                  <a:schemeClr val="tx1"/>
                </a:solidFill>
              </a:rPr>
              <a:t>25. Şubat 2014 KIRŞEHİR “Okul Sağlığı ve Güvenliği”, “Donatım Standartları”  konularında yapılan çalışmalar ile İKS </a:t>
            </a:r>
            <a:r>
              <a:rPr lang="tr-TR" sz="2400" dirty="0" err="1" smtClean="0">
                <a:solidFill>
                  <a:schemeClr val="tx1"/>
                </a:solidFill>
              </a:rPr>
              <a:t>nin</a:t>
            </a:r>
            <a:r>
              <a:rPr lang="tr-TR" sz="2400" dirty="0" smtClean="0">
                <a:solidFill>
                  <a:schemeClr val="tx1"/>
                </a:solidFill>
              </a:rPr>
              <a:t> bütünleştirilmesi sağlanmıştır (2014). </a:t>
            </a:r>
          </a:p>
          <a:p>
            <a:pPr marL="457200" indent="-731520" algn="l">
              <a:spcBef>
                <a:spcPts val="1800"/>
              </a:spcBef>
            </a:pPr>
            <a:r>
              <a:rPr lang="tr-TR" sz="2400" dirty="0" smtClean="0">
                <a:solidFill>
                  <a:schemeClr val="tx1"/>
                </a:solidFill>
              </a:rPr>
              <a:t>25. Aralık 2014 Okul Öncesi Eğitim Kurumlarının da İKS ye revize edilmesi ile sistem KURUM STANDARTLARI şekline dönüşmüştür. </a:t>
            </a:r>
          </a:p>
          <a:p>
            <a:pPr marL="457200" indent="-731520" algn="l">
              <a:spcBef>
                <a:spcPts val="1800"/>
              </a:spcBef>
            </a:pPr>
            <a:r>
              <a:rPr lang="tr-TR" sz="2400" dirty="0" smtClean="0">
                <a:solidFill>
                  <a:schemeClr val="tx1"/>
                </a:solidFill>
              </a:rPr>
              <a:t>26.   25/12/2014 tarihinde Okul Öncesi Eğitim ve İlköğretim Kurumları Standartları Uygulama Yönergesi Yayımlanmıştır. </a:t>
            </a:r>
          </a:p>
          <a:p>
            <a:pPr marL="457200" indent="-731520" algn="l">
              <a:spcBef>
                <a:spcPts val="1800"/>
              </a:spcBef>
            </a:pPr>
            <a:endParaRPr lang="tr-TR" sz="2400" dirty="0"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700" b="1" dirty="0" smtClean="0">
                <a:solidFill>
                  <a:srgbClr val="CC0000"/>
                </a:solidFill>
              </a:rPr>
              <a:t>OKUL ÖNCESİ EĞİTİM VE İLKÖĞRETİM KURUMLARI STANDARTLARI KAPSAMINDA GÜNÜMÜZE KADAR YAPILAN ÇALIŞMALAR</a:t>
            </a:r>
            <a:endParaRPr lang="tr-TR" sz="2700" dirty="0"/>
          </a:p>
        </p:txBody>
      </p:sp>
      <p:sp>
        <p:nvSpPr>
          <p:cNvPr id="3" name="2 İçerik Yer Tutucusu"/>
          <p:cNvSpPr>
            <a:spLocks noGrp="1"/>
          </p:cNvSpPr>
          <p:nvPr>
            <p:ph idx="1"/>
          </p:nvPr>
        </p:nvSpPr>
        <p:spPr>
          <a:xfrm>
            <a:off x="457200" y="2071678"/>
            <a:ext cx="8229600" cy="4054485"/>
          </a:xfrm>
        </p:spPr>
        <p:txBody>
          <a:bodyPr>
            <a:normAutofit fontScale="62500" lnSpcReduction="20000"/>
          </a:bodyPr>
          <a:lstStyle/>
          <a:p>
            <a:r>
              <a:rPr lang="tr-TR" dirty="0" smtClean="0"/>
              <a:t>2015-2019 Bakanlığın Stratejik planı kapsamına Kurum Standartları alınmıştır. ,</a:t>
            </a:r>
          </a:p>
          <a:p>
            <a:r>
              <a:rPr lang="tr-TR" dirty="0" smtClean="0"/>
              <a:t>Milli Eğitim Bakanlığı İlköğretim Müfettişleri Başkanlıkları Rehberlik ve Teftiş Yönergesi Yayın tarihi: 27.08.2014 </a:t>
            </a:r>
            <a:endParaRPr lang="tr-TR" dirty="0" smtClean="0"/>
          </a:p>
          <a:p>
            <a:r>
              <a:rPr lang="tr-TR" dirty="0" smtClean="0"/>
              <a:t>8334 </a:t>
            </a:r>
            <a:r>
              <a:rPr lang="tr-TR" dirty="0" smtClean="0"/>
              <a:t>26.08.2014 tarih ve 3554526 sayılı Bakanlık Makamı Oluru ile "Milli Eğitim Bakanlığı İlköğretim Müfettişleri Başkanlıkları Rehberlik ve Teftiş Yönergesi" yürürlükten kaldırılmıştır</a:t>
            </a:r>
          </a:p>
          <a:p>
            <a:r>
              <a:rPr lang="tr-TR" b="1" dirty="0" smtClean="0"/>
              <a:t>Düzenlenecek raporların çeşidi ve kapsamı </a:t>
            </a:r>
          </a:p>
          <a:p>
            <a:r>
              <a:rPr lang="tr-TR" dirty="0" smtClean="0"/>
              <a:t>c) İzleme ve değerlendirme raporu; eğitim, öğretim ve yönetimi; eğitim göstergeleri, kalite standartları, performans kriterleri, yeterlikler ve kurumların öz değerlendirmelerine dayalı olarak rehberlikte bulunulan ve denetlenen kurumun, raporunda yer alan tespit ve önerilerin uygulanma düzeyinin izlenmesi ve değerlendirilmesi sonucunda düzenlenen rapordur. </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868</Words>
  <PresentationFormat>Ekran Gösterisi (4:3)</PresentationFormat>
  <Paragraphs>81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Slayt 1</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OKUL ÖNCESİ EĞİTİM VE İLKÖĞRETİM KURUMLARI STANDARTLARI KAPSAMINDA GÜNÜMÜZE KADAR YAPILAN ÇALIŞMALAR</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OEM</cp:lastModifiedBy>
  <cp:revision>16</cp:revision>
  <dcterms:modified xsi:type="dcterms:W3CDTF">2015-03-10T06:04:17Z</dcterms:modified>
</cp:coreProperties>
</file>